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6" r:id="rId1"/>
  </p:sldMasterIdLst>
  <p:sldIdLst>
    <p:sldId id="277" r:id="rId2"/>
    <p:sldId id="257" r:id="rId3"/>
    <p:sldId id="259" r:id="rId4"/>
    <p:sldId id="260" r:id="rId5"/>
    <p:sldId id="265" r:id="rId6"/>
    <p:sldId id="266" r:id="rId7"/>
    <p:sldId id="271" r:id="rId8"/>
    <p:sldId id="270" r:id="rId9"/>
    <p:sldId id="274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21" autoAdjust="0"/>
    <p:restoredTop sz="94660"/>
  </p:normalViewPr>
  <p:slideViewPr>
    <p:cSldViewPr>
      <p:cViewPr varScale="1">
        <p:scale>
          <a:sx n="74" d="100"/>
          <a:sy n="74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8E9064-A70A-44DB-8C66-CAA55509BC5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82D7A37-5180-4A99-AD87-FF3DEDADB787}" type="datetimeFigureOut">
              <a:rPr lang="fa-IR" smtClean="0"/>
              <a:t>10/10/1441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â«Ø¨Ø³Ù Ø§ÙÙÙ Ø§ÙØ±Ø­ÙÙ Ø§ÙØ±Ø­ÛÙ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1256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" y="-2465"/>
            <a:ext cx="9111109" cy="4509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818" y="-1809"/>
            <a:ext cx="360040" cy="4877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555776" y="-1809"/>
            <a:ext cx="108012" cy="4877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259632" y="-6245"/>
            <a:ext cx="108012" cy="491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195736" y="-5946"/>
            <a:ext cx="108012" cy="4910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1466038" y="-21147"/>
            <a:ext cx="108012" cy="5072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1665282" y="0"/>
            <a:ext cx="108012" cy="505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8028384" y="-6352"/>
            <a:ext cx="144016" cy="4988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8316416" y="-21146"/>
            <a:ext cx="108012" cy="503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TextBox 17"/>
          <p:cNvSpPr txBox="1"/>
          <p:nvPr/>
        </p:nvSpPr>
        <p:spPr>
          <a:xfrm>
            <a:off x="14475" y="4982005"/>
            <a:ext cx="83915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a-IR" sz="3600" dirty="0" smtClean="0">
                <a:effectLst/>
                <a:cs typeface="B Zar" pitchFamily="2" charset="-78"/>
              </a:rPr>
              <a:t>موضوع: هتل(آمفی تئاتر، اتاق جلسات و اتاق ملاقات)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a-IR" sz="3600" dirty="0" smtClean="0">
                <a:cs typeface="B Zar" pitchFamily="2" charset="-78"/>
              </a:rPr>
              <a:t>درس:طرح3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260039"/>
            <a:ext cx="390281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4800" dirty="0" smtClean="0">
                <a:solidFill>
                  <a:schemeClr val="bg1"/>
                </a:solidFill>
                <a:effectLst/>
                <a:cs typeface="ELLA" pitchFamily="2" charset="-78"/>
              </a:rPr>
              <a:t>هتل</a:t>
            </a:r>
          </a:p>
          <a:p>
            <a:pPr algn="ctr"/>
            <a:r>
              <a:rPr lang="fa-IR" sz="4800" dirty="0" smtClean="0">
                <a:solidFill>
                  <a:schemeClr val="bg1"/>
                </a:solidFill>
                <a:effectLst/>
                <a:cs typeface="ELLA" pitchFamily="2" charset="-78"/>
              </a:rPr>
              <a:t> </a:t>
            </a:r>
          </a:p>
          <a:p>
            <a:pPr marL="685800" indent="-685800" algn="ctr">
              <a:buFont typeface="Courier New" pitchFamily="49" charset="0"/>
              <a:buChar char="o"/>
            </a:pPr>
            <a:r>
              <a:rPr lang="fa-IR" sz="4000" dirty="0" smtClean="0">
                <a:solidFill>
                  <a:schemeClr val="bg1"/>
                </a:solidFill>
                <a:effectLst/>
                <a:cs typeface="ELLA" pitchFamily="2" charset="-78"/>
              </a:rPr>
              <a:t>آمفی تئاتر</a:t>
            </a:r>
          </a:p>
          <a:p>
            <a:pPr marL="685800" indent="-685800" algn="ctr">
              <a:buFont typeface="Courier New" pitchFamily="49" charset="0"/>
              <a:buChar char="o"/>
            </a:pPr>
            <a:r>
              <a:rPr lang="fa-IR" sz="4000" dirty="0" smtClean="0">
                <a:solidFill>
                  <a:schemeClr val="bg1"/>
                </a:solidFill>
                <a:effectLst/>
                <a:cs typeface="ELLA" pitchFamily="2" charset="-78"/>
              </a:rPr>
              <a:t>اتاق جلسات</a:t>
            </a:r>
          </a:p>
          <a:p>
            <a:pPr marL="685800" indent="-685800" algn="ctr">
              <a:buFont typeface="Courier New" pitchFamily="49" charset="0"/>
              <a:buChar char="o"/>
            </a:pPr>
            <a:r>
              <a:rPr lang="fa-IR" sz="4000" dirty="0" smtClean="0">
                <a:solidFill>
                  <a:schemeClr val="bg1"/>
                </a:solidFill>
                <a:effectLst/>
                <a:cs typeface="ELLA" pitchFamily="2" charset="-78"/>
              </a:rPr>
              <a:t>اتاق ملاقات</a:t>
            </a:r>
            <a:endParaRPr lang="fa-IR" sz="4000" dirty="0">
              <a:solidFill>
                <a:schemeClr val="bg1"/>
              </a:solidFill>
              <a:effectLst/>
              <a:cs typeface="E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0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7164288" y="0"/>
            <a:ext cx="72008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 flipH="1">
            <a:off x="8937104" y="0"/>
            <a:ext cx="20689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 flipH="1">
            <a:off x="8388424" y="-17129"/>
            <a:ext cx="360040" cy="68949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 flipH="1">
            <a:off x="8100390" y="-17129"/>
            <a:ext cx="14401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آمفی تئاتر چیست؟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068561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fa-IR" dirty="0"/>
              <a:t>سالن اجتماعات ، به عنوان محلی که در آن گروهی از افراد به منظور بحث و تبادل اطلاعات یا مشاهده برنامه در زمینه ای خاص و مشترک گرد هم می نشینند ، جز لاینفک هر مجموعه ساختمانی است . چیدمان و دکوراسیون آمفی تئاتر در هتل مقوله ای بسیار گسترده </a:t>
            </a:r>
            <a:r>
              <a:rPr lang="fa-IR" dirty="0" smtClean="0"/>
              <a:t>است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8" y="2481337"/>
            <a:ext cx="9157448" cy="439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6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7164288" y="0"/>
            <a:ext cx="72008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 flipH="1">
            <a:off x="8937104" y="0"/>
            <a:ext cx="10344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 flipH="1">
            <a:off x="8388424" y="-17129"/>
            <a:ext cx="360040" cy="68949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 flipH="1">
            <a:off x="8100390" y="-17129"/>
            <a:ext cx="14401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6632"/>
            <a:ext cx="9144000" cy="2016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b="1" dirty="0"/>
              <a:t>ظرفیت سالن</a:t>
            </a:r>
            <a:r>
              <a:rPr lang="fa-IR" sz="2400" dirty="0"/>
              <a:t> </a:t>
            </a:r>
            <a:r>
              <a:rPr lang="fa-IR" sz="2000" dirty="0"/>
              <a:t>را می توان با تعبیه ردیف های پشت سر هم صندلی ها پر کرد که در این صورت ، میزان راحتی صندلی ها با توجه به میانگین حجم و وزن هر انسان بزرگسال و نیز رعایت فاصله کافی میان ردیف ها اهمیت می یابد ؛ اما زمانی که قرار است در سالن ، سمینارها و سخنرانی های تخصصی برگزار شود ، لازم است مقابل هر ردیف از صندلی ها ، یک ردیف میز همراه با تجهیزات صدا (بلندگو و …) تعبیه شود و نیازی به بازگویی نیست که نسبت ارتفاع میزها و صندلی ها و در نظر گرفتن سطح کافی میزها با توجه به قوانین ارگونومی بسیار حائز اهمیت است 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5085184"/>
            <a:ext cx="9144000" cy="1440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b="1" dirty="0"/>
              <a:t>جنس میزها</a:t>
            </a:r>
            <a:r>
              <a:rPr lang="fa-IR" sz="2000" dirty="0"/>
              <a:t> معمولا از چوب های با دوام انتخاب می شود تا عوامل محیطی چون گرما و سرما ، رطویت و عوامل انسانی مانند وزن و فشار و … در کوتاه مدت به آن ها آسیب وارد نسازد . صندلی ها نیز پیش تر از جنس چرم تهیه می شدند ، اما اکنون با رویکردهای زیبایی شناسانه و با تبعیت از قوانین ارگونومی ، با ترکیب چوب و پارچه طراحی و تولید می شوند 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8528"/>
            <a:ext cx="4284984" cy="285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36" y="222768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634" y="0"/>
            <a:ext cx="720080" cy="6871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 flipH="1">
            <a:off x="1776450" y="0"/>
            <a:ext cx="206896" cy="6871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 flipH="1">
            <a:off x="1227770" y="-1"/>
            <a:ext cx="360040" cy="68711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 flipH="1">
            <a:off x="939733" y="0"/>
            <a:ext cx="144015" cy="6871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" y="188640"/>
            <a:ext cx="9144000" cy="256490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fa-IR" dirty="0"/>
              <a:t>عنصر بعدی که در فضای سرسرا قرار می گیرد </a:t>
            </a:r>
            <a:r>
              <a:rPr lang="en-US" sz="3400" b="1" dirty="0"/>
              <a:t>coffee break </a:t>
            </a:r>
            <a:r>
              <a:rPr lang="en-US" sz="3400" b="1" dirty="0" smtClean="0"/>
              <a:t>)</a:t>
            </a:r>
            <a:r>
              <a:rPr lang="fa-IR" sz="3400" b="1" dirty="0" smtClean="0"/>
              <a:t>کافی شاپ</a:t>
            </a:r>
            <a:r>
              <a:rPr lang="fa-IR" dirty="0" smtClean="0"/>
              <a:t>) </a:t>
            </a:r>
            <a:r>
              <a:rPr lang="fa-IR" dirty="0"/>
              <a:t>است. برای این فضا برای هر میز ۴ نفره ۷۶/۵ متر مربع فضا احتیاج داریم حال اگر در هر سانس اجرا ۵۰ نفر بخواهند از کافی شاپ استفاده کنند ما احتیاج به ۱۲ میز ۴ نفره داریم یعنی ۲۴/۹۳ متر مربع فضا میخواهیم. در کنار آن ۱۵ متر مربع فضای آشپزخانه و محل فروش می خواهیم.</a:t>
            </a:r>
            <a:br>
              <a:rPr lang="fa-IR" dirty="0"/>
            </a:br>
            <a:r>
              <a:rPr lang="fa-IR" dirty="0"/>
              <a:t>فضای دیگر در سرسرا سرویس های بهداشتی است و از آنجا که جز فضاهای درجه ۳ می باشد نباید در دید کامل قرار گیرد البته بهتر است جایی باشد که به راحتی در دسترس باشد. زیرا جز فضاهای خدماتی است ۱۱/۲۹ متر مربع برای ۸ توالت و دستشویی احتیاج است.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3645023"/>
            <a:ext cx="4757092" cy="3246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73" y="2924944"/>
            <a:ext cx="449542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634" y="0"/>
            <a:ext cx="720080" cy="6871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 flipH="1">
            <a:off x="1776450" y="0"/>
            <a:ext cx="206896" cy="6871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 flipH="1">
            <a:off x="1227770" y="-1"/>
            <a:ext cx="360040" cy="68711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 flipH="1">
            <a:off x="939733" y="0"/>
            <a:ext cx="144015" cy="6871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9144000" cy="414908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fa-IR" sz="4400" b="1" dirty="0"/>
              <a:t>سالن اجرا: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در کل حداکثر ظرفیت قسمت تماشاگران به شکل انتخاب شده و محدودیت های صمعی و بصری بستگی دارد که شاخص آنها نوع تولید برنامه است. عوامل دیگر شامل سطوح . خط دید . آکوستیک تراکم رفت . آمد و نیز اندازه و شکل سکو (صحنه) است.</a:t>
            </a:r>
            <a:br>
              <a:rPr lang="fa-IR" dirty="0"/>
            </a:br>
            <a:r>
              <a:rPr lang="fa-IR" dirty="0"/>
              <a:t>طول ردیف: حداکثر ۱۶صندلی به ازای هر راهرو. اگر برای هر ۳-۴ راهرو یک در خروجی جانبی به عرض ۱ متر در نظر گرفته شود به ازای هر راهرو ۲۵ صندلی مجاز است.</a:t>
            </a:r>
            <a:br>
              <a:rPr lang="fa-IR" dirty="0"/>
            </a:br>
            <a:r>
              <a:rPr lang="fa-IR" dirty="0"/>
              <a:t>برای هر تماشاچی نشسته بایدمساحتی برابر با حداقل ۰٫۵ متر مربع در نظر گرفت. این عدد بر گرفته از عرض صندلی ضرب در اصله ی ردیف (حداقل ۰٫۴۵ مترمربع برای هر صندلی) به علاوه ی یک حداقل اضافه ی ۰٫۹ متر ضرب در ۰٫۵ متر یعنی حدودا ۰٫۰۵ متر مربع برای هر صندلی است.</a:t>
            </a:r>
            <a:br>
              <a:rPr lang="fa-IR" dirty="0"/>
            </a:br>
            <a:r>
              <a:rPr lang="fa-IR" dirty="0"/>
              <a:t>حجم فضا: این حجم بر اساس شرایط آکوستیکی به این ترتیب است: تیاترها حدودا ۵-۴ متر مکعب برای هر تماشاچی و اپرا حدود ۸-۶ متر مکعب. (به دلیل تهویه ی هوا حجم نباید کمتر از این باشد</a:t>
            </a:r>
            <a:r>
              <a:rPr lang="fa-IR" dirty="0" smtClean="0"/>
              <a:t>)</a:t>
            </a:r>
          </a:p>
          <a:p>
            <a:r>
              <a:rPr lang="fa-IR" dirty="0"/>
              <a:t>نسبت های قسمت تماشاگران:</a:t>
            </a:r>
            <a:br>
              <a:rPr lang="fa-IR" dirty="0"/>
            </a:br>
            <a:r>
              <a:rPr lang="fa-IR" dirty="0"/>
              <a:t>دید مطلوب بدون حرکت اما با حرکت جزیی چشم به مقدار حدود ۳۰ درجه</a:t>
            </a:r>
            <a:br>
              <a:rPr lang="fa-IR" dirty="0"/>
            </a:br>
            <a:r>
              <a:rPr lang="fa-IR" dirty="0"/>
              <a:t>دید مطلوب با حرکت جزیی سر و حرکت جزیی چشم به مقدار حدود ۶۰ درجه</a:t>
            </a:r>
            <a:br>
              <a:rPr lang="fa-IR" dirty="0"/>
            </a:br>
            <a:r>
              <a:rPr lang="fa-IR" dirty="0"/>
              <a:t>حداکثر زاویه ی ادراکبدون حرکت سر حدودا ۱۱۰ درجه</a:t>
            </a:r>
            <a:br>
              <a:rPr lang="fa-IR" dirty="0"/>
            </a:br>
            <a:r>
              <a:rPr lang="fa-IR" dirty="0"/>
              <a:t>به حرکت کامل سر و شانه ها میدان درک ۳۶۰ درجه نیز امکان پزیر است.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4521696" cy="2722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" y="4149080"/>
            <a:ext cx="4640374" cy="27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6516216" cy="316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6817"/>
            <a:ext cx="7164288" cy="371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7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196064" cy="764704"/>
          </a:xfrm>
        </p:spPr>
        <p:txBody>
          <a:bodyPr/>
          <a:lstStyle/>
          <a:p>
            <a:pPr algn="r"/>
            <a:r>
              <a:rPr lang="fa-IR" dirty="0" smtClean="0"/>
              <a:t>ضوابط اتاق جلسات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5191" y="764704"/>
            <a:ext cx="8465623" cy="3322496"/>
          </a:xfrm>
        </p:spPr>
        <p:txBody>
          <a:bodyPr>
            <a:normAutofit fontScale="92500" lnSpcReduction="10000"/>
          </a:bodyPr>
          <a:lstStyle/>
          <a:p>
            <a:pPr fontAlgn="ctr">
              <a:buFont typeface="Wingdings" pitchFamily="2" charset="2"/>
              <a:buChar char="§"/>
            </a:pPr>
            <a:r>
              <a:rPr lang="fa-IR" sz="2100" dirty="0"/>
              <a:t>مسيرهای دسترسی اصلی داخل اتاقهای جلسات حداقل 920 ميليمتر عرض داشته باشد.</a:t>
            </a:r>
          </a:p>
          <a:p>
            <a:pPr fontAlgn="ctr">
              <a:buFont typeface="Wingdings" pitchFamily="2" charset="2"/>
              <a:buChar char="§"/>
            </a:pPr>
            <a:r>
              <a:rPr lang="fa-IR" sz="2100" dirty="0" smtClean="0"/>
              <a:t>مسيرهای </a:t>
            </a:r>
            <a:r>
              <a:rPr lang="fa-IR" sz="2100" dirty="0"/>
              <a:t>دسترسی اصلی داخل اتاقهای جلسات حداقل 1100 ميليمتر عرض داشته باشد.</a:t>
            </a:r>
          </a:p>
          <a:p>
            <a:pPr fontAlgn="ctr">
              <a:buFont typeface="Wingdings" pitchFamily="2" charset="2"/>
              <a:buChar char="§"/>
            </a:pPr>
            <a:r>
              <a:rPr lang="fa-IR" sz="2100" dirty="0"/>
              <a:t>فضاهای نشستن برای افراد با صندلی چرخدار دارای فضای بازی با حداقل ابعاد 750*1200 ميليمتر باشد (480 ميليمتر از 1200 می تواند در زير ميز به عنوای جای زانو باشد).</a:t>
            </a:r>
          </a:p>
          <a:p>
            <a:pPr fontAlgn="ctr">
              <a:buFont typeface="Wingdings" pitchFamily="2" charset="2"/>
              <a:buChar char="§"/>
            </a:pPr>
            <a:r>
              <a:rPr lang="fa-IR" sz="2100" dirty="0"/>
              <a:t>فضاهای نشستن برای افراد با صندلی چرخدار دارای فضای بازی با حداقل ابعاد 760*1370 ميليمتر (480 ميليمتر از 1370 می تواند در زير ميز به عنوای جای زانو باشد)، و جای زانو حداقل 750 ميليمتر عرض، 685 ارتفاع و 480 عمق باشد.</a:t>
            </a:r>
          </a:p>
          <a:p>
            <a:pPr fontAlgn="ctr">
              <a:buFont typeface="Wingdings" pitchFamily="2" charset="2"/>
              <a:buChar char="§"/>
            </a:pPr>
            <a:r>
              <a:rPr lang="fa-IR" sz="2100" dirty="0"/>
              <a:t>فضاهای نشستن با صندلی چرخدار مسطح باشند و در مجاورت مسيرهای دسترسی قرار گيرند. مسيرهای دسترسی با فضای مورد نياز با صندلی چرخدار، مشترک نباشد.</a:t>
            </a:r>
          </a:p>
          <a:p>
            <a:pPr fontAlgn="ctr">
              <a:buFont typeface="Wingdings" pitchFamily="2" charset="2"/>
              <a:buChar char="§"/>
            </a:pPr>
            <a:r>
              <a:rPr lang="fa-IR" sz="2100" dirty="0"/>
              <a:t>فضای نشستن با صندلی چرخدار جزئی از طرح فضاهای نشستن اتاق باشند.</a:t>
            </a:r>
          </a:p>
          <a:p>
            <a:pPr fontAlgn="ctr">
              <a:buFont typeface="Wingdings" pitchFamily="2" charset="2"/>
              <a:buChar char="§"/>
            </a:pPr>
            <a:r>
              <a:rPr lang="fa-IR" sz="2100" dirty="0"/>
              <a:t>بالای پيشخوانها و ميزها در ارتفاع 710-865 ميليمتر باشد.</a:t>
            </a:r>
          </a:p>
          <a:p>
            <a:endParaRPr lang="fa-I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8370"/>
          <a:stretch/>
        </p:blipFill>
        <p:spPr>
          <a:xfrm>
            <a:off x="1907704" y="4068865"/>
            <a:ext cx="4968552" cy="27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860032" y="404664"/>
            <a:ext cx="4052642" cy="20070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>
                <a:gd name="adj" fmla="val 107836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altLang="ko-KR" sz="60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هتــــــــل</a:t>
            </a:r>
          </a:p>
          <a:p>
            <a:pPr algn="ctr"/>
            <a:r>
              <a:rPr lang="fa-IR" altLang="ko-KR" sz="60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اسپیناس پالاس </a:t>
            </a:r>
          </a:p>
          <a:p>
            <a:pPr algn="ctr"/>
            <a:r>
              <a:rPr lang="fa-IR" altLang="ko-KR" sz="60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تهران</a:t>
            </a:r>
            <a:endParaRPr lang="fa-IR" sz="6000" b="1" spc="50" dirty="0">
              <a:ln w="11430"/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18" y="3140968"/>
            <a:ext cx="5069080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461</TotalTime>
  <Words>254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PowerPoint Presentation</vt:lpstr>
      <vt:lpstr>PowerPoint Presentation</vt:lpstr>
      <vt:lpstr>آمفی تئاتر چیست؟</vt:lpstr>
      <vt:lpstr>PowerPoint Presentation</vt:lpstr>
      <vt:lpstr>PowerPoint Presentation</vt:lpstr>
      <vt:lpstr>PowerPoint Presentation</vt:lpstr>
      <vt:lpstr>PowerPoint Presentation</vt:lpstr>
      <vt:lpstr>ضوابط اتاق جلسات</vt:lpstr>
      <vt:lpstr>هتــــــــل  اسپیناس پالاس  تهران</vt:lpstr>
    </vt:vector>
  </TitlesOfParts>
  <Company>omid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</dc:title>
  <dc:creator>omid</dc:creator>
  <cp:lastModifiedBy>MRT Pack 24 DVDs</cp:lastModifiedBy>
  <cp:revision>42</cp:revision>
  <dcterms:created xsi:type="dcterms:W3CDTF">2019-03-02T05:52:56Z</dcterms:created>
  <dcterms:modified xsi:type="dcterms:W3CDTF">2020-06-01T13:01:16Z</dcterms:modified>
</cp:coreProperties>
</file>