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34" r:id="rId2"/>
  </p:sldMasterIdLst>
  <p:notesMasterIdLst>
    <p:notesMasterId r:id="rId18"/>
  </p:notesMasterIdLst>
  <p:handoutMasterIdLst>
    <p:handoutMasterId r:id="rId19"/>
  </p:handoutMasterIdLst>
  <p:sldIdLst>
    <p:sldId id="478" r:id="rId3"/>
    <p:sldId id="531" r:id="rId4"/>
    <p:sldId id="574" r:id="rId5"/>
    <p:sldId id="576" r:id="rId6"/>
    <p:sldId id="536" r:id="rId7"/>
    <p:sldId id="556" r:id="rId8"/>
    <p:sldId id="555" r:id="rId9"/>
    <p:sldId id="537" r:id="rId10"/>
    <p:sldId id="557" r:id="rId11"/>
    <p:sldId id="558" r:id="rId12"/>
    <p:sldId id="538" r:id="rId13"/>
    <p:sldId id="559" r:id="rId14"/>
    <p:sldId id="577" r:id="rId15"/>
    <p:sldId id="533" r:id="rId16"/>
    <p:sldId id="53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FD1C34-8F08-4903-9DB6-7EB72C2065F7}">
          <p14:sldIdLst>
            <p14:sldId id="478"/>
            <p14:sldId id="531"/>
            <p14:sldId id="574"/>
            <p14:sldId id="576"/>
            <p14:sldId id="536"/>
            <p14:sldId id="556"/>
            <p14:sldId id="555"/>
            <p14:sldId id="537"/>
            <p14:sldId id="557"/>
            <p14:sldId id="558"/>
            <p14:sldId id="538"/>
            <p14:sldId id="559"/>
            <p14:sldId id="577"/>
            <p14:sldId id="533"/>
            <p14:sldId id="534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D Design" initials="G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4B"/>
    <a:srgbClr val="BDA30E"/>
    <a:srgbClr val="99850B"/>
    <a:srgbClr val="1B212B"/>
    <a:srgbClr val="24B99B"/>
    <a:srgbClr val="2A3442"/>
    <a:srgbClr val="1B8974"/>
    <a:srgbClr val="45DBBE"/>
    <a:srgbClr val="22AE93"/>
    <a:srgbClr val="D2A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4" autoAdjust="0"/>
    <p:restoredTop sz="94386" autoAdjust="0"/>
  </p:normalViewPr>
  <p:slideViewPr>
    <p:cSldViewPr snapToGrid="0">
      <p:cViewPr>
        <p:scale>
          <a:sx n="76" d="100"/>
          <a:sy n="76" d="100"/>
        </p:scale>
        <p:origin x="-318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8A79DF1-F6F3-4C7A-B999-061899A6FE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C6663E1-9CBE-4871-B9ED-0057BB589F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434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CC0C-1C80-47D1-BF0A-6074C3817624}" type="datetimeFigureOut">
              <a:rPr lang="en-ID" smtClean="0"/>
              <a:t>5/26/2022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9EF7-E82C-4276-9101-E06CBF5FBD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60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52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1E86CB8C-6D70-4BA5-BD27-433BE308472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5800" y="1038225"/>
            <a:ext cx="5410200" cy="47815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418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FF2B5EF4-FFF2-40B4-BE49-F238E27FC236}">
                <a16:creationId xmlns:a16="http://schemas.microsoft.com/office/drawing/2014/main" xmlns="" id="{D02F4483-D40E-4AAD-9874-7B8639782C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43699" y="1847851"/>
            <a:ext cx="3595688" cy="2162175"/>
          </a:xfrm>
          <a:prstGeom prst="roundRect">
            <a:avLst>
              <a:gd name="adj" fmla="val 3786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109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8D51EE10-41A4-4F33-A07B-F40BBA2204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4331" y="1233427"/>
            <a:ext cx="2231716" cy="4391149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C847AC0A-8730-4354-A24E-E9940C84B4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48177" y="3181351"/>
            <a:ext cx="4467225" cy="2247900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5119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38475007-5D38-44E4-A474-54496034024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725612" y="1123951"/>
            <a:ext cx="2319339" cy="4562475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0380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6AFF-74F9-4991-952C-F233D32F157C}" type="slidenum">
              <a:rPr lang="fa-IR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479119869"/>
      </p:ext>
    </p:extLst>
  </p:cSld>
  <p:clrMapOvr>
    <a:masterClrMapping/>
  </p:clrMapOvr>
  <p:transition spd="slow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A9CBC-8CDF-41E0-B558-AB6187CA2D3E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17570"/>
      </p:ext>
    </p:extLst>
  </p:cSld>
  <p:clrMapOvr>
    <a:masterClrMapping/>
  </p:clrMapOvr>
  <p:transition spd="slow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AD6D1-7B00-46C7-BA73-48EB0939FD75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6768"/>
      </p:ext>
    </p:extLst>
  </p:cSld>
  <p:clrMapOvr>
    <a:masterClrMapping/>
  </p:clrMapOvr>
  <p:transition spd="slow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05FF-63F0-4FA9-943E-40E596BCC77D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453707"/>
      </p:ext>
    </p:extLst>
  </p:cSld>
  <p:clrMapOvr>
    <a:masterClrMapping/>
  </p:clrMapOvr>
  <p:transition spd="slow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37DA1-A643-43AA-A6D0-9CC6CBCF2A92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832385"/>
      </p:ext>
    </p:extLst>
  </p:cSld>
  <p:clrMapOvr>
    <a:masterClrMapping/>
  </p:clrMapOvr>
  <p:transition spd="slow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71066-71B6-4F13-A77D-1B2EACF86E33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355797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8220BB39-E762-4E17-B6C4-05914D8058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48539" y="2"/>
            <a:ext cx="8694923" cy="6857996"/>
          </a:xfrm>
          <a:custGeom>
            <a:avLst/>
            <a:gdLst>
              <a:gd name="connsiteX0" fmla="*/ 2821319 w 8694922"/>
              <a:gd name="connsiteY0" fmla="*/ 1441449 h 6857996"/>
              <a:gd name="connsiteX1" fmla="*/ 1827544 w 8694922"/>
              <a:gd name="connsiteY1" fmla="*/ 3428998 h 6857996"/>
              <a:gd name="connsiteX2" fmla="*/ 2821319 w 8694922"/>
              <a:gd name="connsiteY2" fmla="*/ 5416547 h 6857996"/>
              <a:gd name="connsiteX3" fmla="*/ 5873603 w 8694922"/>
              <a:gd name="connsiteY3" fmla="*/ 5416547 h 6857996"/>
              <a:gd name="connsiteX4" fmla="*/ 6867378 w 8694922"/>
              <a:gd name="connsiteY4" fmla="*/ 3428998 h 6857996"/>
              <a:gd name="connsiteX5" fmla="*/ 5873603 w 8694922"/>
              <a:gd name="connsiteY5" fmla="*/ 1441449 h 6857996"/>
              <a:gd name="connsiteX6" fmla="*/ 1714500 w 8694922"/>
              <a:gd name="connsiteY6" fmla="*/ 0 h 6857996"/>
              <a:gd name="connsiteX7" fmla="*/ 6980422 w 8694922"/>
              <a:gd name="connsiteY7" fmla="*/ 0 h 6857996"/>
              <a:gd name="connsiteX8" fmla="*/ 8694922 w 8694922"/>
              <a:gd name="connsiteY8" fmla="*/ 3428998 h 6857996"/>
              <a:gd name="connsiteX9" fmla="*/ 6980422 w 8694922"/>
              <a:gd name="connsiteY9" fmla="*/ 6857996 h 6857996"/>
              <a:gd name="connsiteX10" fmla="*/ 1714500 w 8694922"/>
              <a:gd name="connsiteY10" fmla="*/ 6857996 h 6857996"/>
              <a:gd name="connsiteX11" fmla="*/ 0 w 8694922"/>
              <a:gd name="connsiteY11" fmla="*/ 3428998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4922" h="6857996">
                <a:moveTo>
                  <a:pt x="2821319" y="1441449"/>
                </a:moveTo>
                <a:lnTo>
                  <a:pt x="1827544" y="3428998"/>
                </a:lnTo>
                <a:lnTo>
                  <a:pt x="2821319" y="5416547"/>
                </a:lnTo>
                <a:lnTo>
                  <a:pt x="5873603" y="5416547"/>
                </a:lnTo>
                <a:lnTo>
                  <a:pt x="6867378" y="3428998"/>
                </a:lnTo>
                <a:lnTo>
                  <a:pt x="5873603" y="1441449"/>
                </a:lnTo>
                <a:close/>
                <a:moveTo>
                  <a:pt x="1714500" y="0"/>
                </a:moveTo>
                <a:lnTo>
                  <a:pt x="6980422" y="0"/>
                </a:lnTo>
                <a:lnTo>
                  <a:pt x="8694922" y="3428998"/>
                </a:lnTo>
                <a:lnTo>
                  <a:pt x="6980422" y="6857996"/>
                </a:lnTo>
                <a:lnTo>
                  <a:pt x="1714500" y="6857996"/>
                </a:lnTo>
                <a:lnTo>
                  <a:pt x="0" y="342899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80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91A63-A717-48F6-BA86-835BFD115B01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136469"/>
      </p:ext>
    </p:extLst>
  </p:cSld>
  <p:clrMapOvr>
    <a:masterClrMapping/>
  </p:clrMapOvr>
  <p:transition spd="slow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DA158-5901-4AB0-A908-672C9FB83E6F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627507"/>
      </p:ext>
    </p:extLst>
  </p:cSld>
  <p:clrMapOvr>
    <a:masterClrMapping/>
  </p:clrMapOvr>
  <p:transition spd="slow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8CCD5-D004-48B8-A72D-7C54A1433556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20495"/>
      </p:ext>
    </p:extLst>
  </p:cSld>
  <p:clrMapOvr>
    <a:masterClrMapping/>
  </p:clrMapOvr>
  <p:transition spd="slow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6D4DD-1BFA-4B76-8667-DC23B9D1B6FF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91387"/>
      </p:ext>
    </p:extLst>
  </p:cSld>
  <p:clrMapOvr>
    <a:masterClrMapping/>
  </p:clrMapOvr>
  <p:transition spd="slow"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A0EEE-926E-4C1D-917C-25F7CC05B0C1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2386"/>
      </p:ext>
    </p:extLst>
  </p:cSld>
  <p:clrMapOvr>
    <a:masterClrMapping/>
  </p:clrMapOvr>
  <p:transition spd="slow"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25D8-A77C-4BCA-AC65-7808F82A08E8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13662"/>
      </p:ext>
    </p:extLst>
  </p:cSld>
  <p:clrMapOvr>
    <a:masterClrMapping/>
  </p:clrMapOvr>
  <p:transition spd="slow"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EB96D-B3D9-479F-A025-5F59DE13D938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38011"/>
      </p:ext>
    </p:extLst>
  </p:cSld>
  <p:clrMapOvr>
    <a:masterClrMapping/>
  </p:clrMapOvr>
  <p:transition spd="slow"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fa-IR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D166-D7D8-49EC-A983-F149797A8BE3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36347"/>
      </p:ext>
    </p:extLst>
  </p:cSld>
  <p:clrMapOvr>
    <a:masterClrMapping/>
  </p:clrMapOvr>
  <p:transition spd="slow"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fa-IR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7008A-F037-43A7-8692-BA0B84AE5447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602695"/>
      </p:ext>
    </p:extLst>
  </p:cSld>
  <p:clrMapOvr>
    <a:masterClrMapping/>
  </p:clrMapOvr>
  <p:transition spd="slow"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7B65D-CFE1-4601-B09F-126C9FFB2FC4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22499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FB624A60-842C-4B97-940F-8149EE446D7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2925" y="311944"/>
            <a:ext cx="4895851" cy="6234112"/>
          </a:xfrm>
          <a:custGeom>
            <a:avLst/>
            <a:gdLst>
              <a:gd name="connsiteX0" fmla="*/ 2702609 w 4895851"/>
              <a:gd name="connsiteY0" fmla="*/ 4260056 h 6234112"/>
              <a:gd name="connsiteX1" fmla="*/ 4707842 w 4895851"/>
              <a:gd name="connsiteY1" fmla="*/ 4260056 h 6234112"/>
              <a:gd name="connsiteX2" fmla="*/ 4895851 w 4895851"/>
              <a:gd name="connsiteY2" fmla="*/ 4448065 h 6234112"/>
              <a:gd name="connsiteX3" fmla="*/ 4895851 w 4895851"/>
              <a:gd name="connsiteY3" fmla="*/ 6046103 h 6234112"/>
              <a:gd name="connsiteX4" fmla="*/ 4707842 w 4895851"/>
              <a:gd name="connsiteY4" fmla="*/ 6234112 h 6234112"/>
              <a:gd name="connsiteX5" fmla="*/ 2702609 w 4895851"/>
              <a:gd name="connsiteY5" fmla="*/ 6234112 h 6234112"/>
              <a:gd name="connsiteX6" fmla="*/ 2514600 w 4895851"/>
              <a:gd name="connsiteY6" fmla="*/ 6046103 h 6234112"/>
              <a:gd name="connsiteX7" fmla="*/ 2514600 w 4895851"/>
              <a:gd name="connsiteY7" fmla="*/ 4448065 h 6234112"/>
              <a:gd name="connsiteX8" fmla="*/ 2702609 w 4895851"/>
              <a:gd name="connsiteY8" fmla="*/ 4260056 h 6234112"/>
              <a:gd name="connsiteX9" fmla="*/ 226790 w 4895851"/>
              <a:gd name="connsiteY9" fmla="*/ 390525 h 6234112"/>
              <a:gd name="connsiteX10" fmla="*/ 2154461 w 4895851"/>
              <a:gd name="connsiteY10" fmla="*/ 390525 h 6234112"/>
              <a:gd name="connsiteX11" fmla="*/ 2381251 w 4895851"/>
              <a:gd name="connsiteY11" fmla="*/ 617315 h 6234112"/>
              <a:gd name="connsiteX12" fmla="*/ 2381251 w 4895851"/>
              <a:gd name="connsiteY12" fmla="*/ 5616797 h 6234112"/>
              <a:gd name="connsiteX13" fmla="*/ 2154461 w 4895851"/>
              <a:gd name="connsiteY13" fmla="*/ 5843587 h 6234112"/>
              <a:gd name="connsiteX14" fmla="*/ 226790 w 4895851"/>
              <a:gd name="connsiteY14" fmla="*/ 5843587 h 6234112"/>
              <a:gd name="connsiteX15" fmla="*/ 0 w 4895851"/>
              <a:gd name="connsiteY15" fmla="*/ 5616797 h 6234112"/>
              <a:gd name="connsiteX16" fmla="*/ 0 w 4895851"/>
              <a:gd name="connsiteY16" fmla="*/ 617315 h 6234112"/>
              <a:gd name="connsiteX17" fmla="*/ 226790 w 4895851"/>
              <a:gd name="connsiteY17" fmla="*/ 390525 h 6234112"/>
              <a:gd name="connsiteX18" fmla="*/ 2741390 w 4895851"/>
              <a:gd name="connsiteY18" fmla="*/ 0 h 6234112"/>
              <a:gd name="connsiteX19" fmla="*/ 4669061 w 4895851"/>
              <a:gd name="connsiteY19" fmla="*/ 0 h 6234112"/>
              <a:gd name="connsiteX20" fmla="*/ 4895851 w 4895851"/>
              <a:gd name="connsiteY20" fmla="*/ 226790 h 6234112"/>
              <a:gd name="connsiteX21" fmla="*/ 4895851 w 4895851"/>
              <a:gd name="connsiteY21" fmla="*/ 3899916 h 6234112"/>
              <a:gd name="connsiteX22" fmla="*/ 4669061 w 4895851"/>
              <a:gd name="connsiteY22" fmla="*/ 4126706 h 6234112"/>
              <a:gd name="connsiteX23" fmla="*/ 2741390 w 4895851"/>
              <a:gd name="connsiteY23" fmla="*/ 4126706 h 6234112"/>
              <a:gd name="connsiteX24" fmla="*/ 2514600 w 4895851"/>
              <a:gd name="connsiteY24" fmla="*/ 3899916 h 6234112"/>
              <a:gd name="connsiteX25" fmla="*/ 2514600 w 4895851"/>
              <a:gd name="connsiteY25" fmla="*/ 226790 h 6234112"/>
              <a:gd name="connsiteX26" fmla="*/ 2741390 w 4895851"/>
              <a:gd name="connsiteY26" fmla="*/ 0 h 623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895851" h="6234112">
                <a:moveTo>
                  <a:pt x="2702609" y="4260056"/>
                </a:moveTo>
                <a:lnTo>
                  <a:pt x="4707842" y="4260056"/>
                </a:lnTo>
                <a:cubicBezTo>
                  <a:pt x="4811677" y="4260056"/>
                  <a:pt x="4895851" y="4344230"/>
                  <a:pt x="4895851" y="4448065"/>
                </a:cubicBezTo>
                <a:lnTo>
                  <a:pt x="4895851" y="6046103"/>
                </a:lnTo>
                <a:cubicBezTo>
                  <a:pt x="4895851" y="6149938"/>
                  <a:pt x="4811677" y="6234112"/>
                  <a:pt x="4707842" y="6234112"/>
                </a:cubicBezTo>
                <a:lnTo>
                  <a:pt x="2702609" y="6234112"/>
                </a:lnTo>
                <a:cubicBezTo>
                  <a:pt x="2598774" y="6234112"/>
                  <a:pt x="2514600" y="6149938"/>
                  <a:pt x="2514600" y="6046103"/>
                </a:cubicBezTo>
                <a:lnTo>
                  <a:pt x="2514600" y="4448065"/>
                </a:lnTo>
                <a:cubicBezTo>
                  <a:pt x="2514600" y="4344230"/>
                  <a:pt x="2598774" y="4260056"/>
                  <a:pt x="2702609" y="4260056"/>
                </a:cubicBezTo>
                <a:close/>
                <a:moveTo>
                  <a:pt x="226790" y="390525"/>
                </a:moveTo>
                <a:lnTo>
                  <a:pt x="2154461" y="390525"/>
                </a:lnTo>
                <a:cubicBezTo>
                  <a:pt x="2279714" y="390525"/>
                  <a:pt x="2381251" y="492062"/>
                  <a:pt x="2381251" y="617315"/>
                </a:cubicBezTo>
                <a:lnTo>
                  <a:pt x="2381251" y="5616797"/>
                </a:lnTo>
                <a:cubicBezTo>
                  <a:pt x="2381251" y="5742050"/>
                  <a:pt x="2279714" y="5843587"/>
                  <a:pt x="2154461" y="5843587"/>
                </a:cubicBezTo>
                <a:lnTo>
                  <a:pt x="226790" y="5843587"/>
                </a:lnTo>
                <a:cubicBezTo>
                  <a:pt x="101537" y="5843587"/>
                  <a:pt x="0" y="5742050"/>
                  <a:pt x="0" y="5616797"/>
                </a:cubicBezTo>
                <a:lnTo>
                  <a:pt x="0" y="617315"/>
                </a:lnTo>
                <a:cubicBezTo>
                  <a:pt x="0" y="492062"/>
                  <a:pt x="101537" y="390525"/>
                  <a:pt x="226790" y="390525"/>
                </a:cubicBezTo>
                <a:close/>
                <a:moveTo>
                  <a:pt x="2741390" y="0"/>
                </a:moveTo>
                <a:lnTo>
                  <a:pt x="4669061" y="0"/>
                </a:lnTo>
                <a:cubicBezTo>
                  <a:pt x="4794314" y="0"/>
                  <a:pt x="4895851" y="101537"/>
                  <a:pt x="4895851" y="226790"/>
                </a:cubicBezTo>
                <a:lnTo>
                  <a:pt x="4895851" y="3899916"/>
                </a:lnTo>
                <a:cubicBezTo>
                  <a:pt x="4895851" y="4025169"/>
                  <a:pt x="4794314" y="4126706"/>
                  <a:pt x="4669061" y="4126706"/>
                </a:cubicBezTo>
                <a:lnTo>
                  <a:pt x="2741390" y="4126706"/>
                </a:lnTo>
                <a:cubicBezTo>
                  <a:pt x="2616137" y="4126706"/>
                  <a:pt x="2514600" y="4025169"/>
                  <a:pt x="2514600" y="3899916"/>
                </a:cubicBezTo>
                <a:lnTo>
                  <a:pt x="2514600" y="226790"/>
                </a:lnTo>
                <a:cubicBezTo>
                  <a:pt x="2514600" y="101537"/>
                  <a:pt x="2616137" y="0"/>
                  <a:pt x="274139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78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42462-ED54-427A-8025-DCC60DBF6A45}" type="slidenum">
              <a:rPr lang="fa-IR" altLang="fa-I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53447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7EE0C536-BC56-44D8-887C-24A801E2E2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33800" y="1504951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xmlns="" id="{9C0DC9C6-DBBA-4128-8BDC-6ACCCCE7BC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4375" y="1504951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08A15C4-12FD-4EB0-8B3D-70473BD0AA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7249" y="738941"/>
            <a:ext cx="2838451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xmlns="" id="{23008B88-BD6A-420D-A123-B3A0C038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5425" y="738941"/>
            <a:ext cx="2838451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C3C7DE4D-996F-419C-AA24-6275D7B4CF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6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53F6425-E254-42DF-8CEE-05AD77A74DC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76925" y="981075"/>
            <a:ext cx="5400675" cy="48958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810356B-B2C1-4AE3-B0DE-843FF75BDD1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3878" y="2085977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BD4C780A-FEA2-4BC7-A31C-26FB87A5A46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362327" y="2085977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5BD92314-46D6-4570-9834-6E31FB70E8D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00775" y="2085977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0669C55B-B876-460F-B07B-DE6BB78EB72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039225" y="2085976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271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xmlns="" id="{5223FDD9-D6F7-4B73-8C01-A0EABA4736E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972301" y="0"/>
            <a:ext cx="52197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5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3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916" r:id="rId2"/>
    <p:sldLayoutId id="2147483897" r:id="rId3"/>
    <p:sldLayoutId id="2147483867" r:id="rId4"/>
    <p:sldLayoutId id="2147483907" r:id="rId5"/>
    <p:sldLayoutId id="2147483908" r:id="rId6"/>
    <p:sldLayoutId id="2147483891" r:id="rId7"/>
    <p:sldLayoutId id="2147483884" r:id="rId8"/>
    <p:sldLayoutId id="2147483902" r:id="rId9"/>
    <p:sldLayoutId id="2147483894" r:id="rId10"/>
    <p:sldLayoutId id="2147483821" r:id="rId11"/>
    <p:sldLayoutId id="2147483838" r:id="rId12"/>
    <p:sldLayoutId id="2147483913" r:id="rId13"/>
    <p:sldLayoutId id="214748395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fa-IR" b="1">
              <a:solidFill>
                <a:prstClr val="black">
                  <a:tint val="75000"/>
                </a:prstClr>
              </a:solidFill>
              <a:latin typeface="Arial" charset="0"/>
              <a:cs typeface="B Homa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fa-IR" b="1">
              <a:solidFill>
                <a:prstClr val="black">
                  <a:tint val="75000"/>
                </a:prstClr>
              </a:solidFill>
              <a:latin typeface="Arial" charset="0"/>
              <a:cs typeface="B Hom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  <a:defRPr/>
            </a:pPr>
            <a:fld id="{519D0F54-06D7-417E-A947-FD8390557A5B}" type="slidenum">
              <a:rPr lang="fa-IR" altLang="fa-IR" b="1">
                <a:solidFill>
                  <a:prstClr val="black">
                    <a:tint val="75000"/>
                  </a:prstClr>
                </a:solidFill>
                <a:latin typeface="Arial" charset="0"/>
                <a:cs typeface="B Homa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fa-IR" b="1">
              <a:solidFill>
                <a:prstClr val="black">
                  <a:tint val="75000"/>
                </a:prstClr>
              </a:solidFill>
              <a:latin typeface="Arial" charset="0"/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765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tamem.org/%D9%85%D9%87%D8%A7%D8%B1%D8%AA-%D8%A8%D8%B1%D9%86%D8%A7%D9%85%D9%87-%D8%B1%DB%8C%D8%B2%DB%8C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8" y="990303"/>
            <a:ext cx="2927853" cy="2179353"/>
            <a:chOff x="1044999" y="1666636"/>
            <a:chExt cx="4947284" cy="35013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2" cy="1038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1" y="3004750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30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6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5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5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657600" y="1478207"/>
            <a:ext cx="5085568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cs typeface="B Zar" panose="00000400000000000000" pitchFamily="2" charset="-78"/>
              </a:rPr>
              <a:t>مهارت های مدیران اثربخش</a:t>
            </a:r>
            <a:endParaRPr lang="en-US" sz="3600" b="1" dirty="0"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17109" y="3138510"/>
            <a:ext cx="7828767" cy="839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مدیریت</a:t>
            </a:r>
            <a:r>
              <a:rPr lang="fa-IR" sz="4800" b="1" dirty="0">
                <a:solidFill>
                  <a:srgbClr val="FF0000"/>
                </a:solidFill>
                <a:cs typeface="B Zar" panose="00000400000000000000" pitchFamily="2" charset="-78"/>
              </a:rPr>
              <a:t> </a:t>
            </a:r>
            <a:r>
              <a:rPr lang="fa-IR" sz="4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زمان</a:t>
            </a:r>
            <a:endParaRPr lang="en-US" sz="48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866363" y="4860101"/>
            <a:ext cx="2567836" cy="6137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دکتر رضا برومند</a:t>
            </a:r>
            <a:endParaRPr lang="en-US" sz="28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AutoShape 2"/>
          <p:cNvSpPr>
            <a:spLocks noChangeArrowheads="1"/>
          </p:cNvSpPr>
          <p:nvPr/>
        </p:nvSpPr>
        <p:spPr bwMode="auto">
          <a:xfrm>
            <a:off x="508000" y="1524000"/>
            <a:ext cx="11379200" cy="4953000"/>
          </a:xfrm>
          <a:prstGeom prst="plaque">
            <a:avLst>
              <a:gd name="adj" fmla="val 6005"/>
            </a:avLst>
          </a:prstGeom>
          <a:gradFill rotWithShape="1">
            <a:gsLst>
              <a:gs pos="0">
                <a:schemeClr val="tx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flatTx/>
          </a:bodyPr>
          <a:lstStyle>
            <a:lvl1pPr marL="85725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1600" b="0">
              <a:solidFill>
                <a:srgbClr val="00000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93888"/>
            <a:ext cx="10668000" cy="4278312"/>
          </a:xfrm>
        </p:spPr>
        <p:txBody>
          <a:bodyPr/>
          <a:lstStyle/>
          <a:p>
            <a:pPr marL="812800" indent="-812800" algn="just" rtl="1" eaLnBrk="1" hangingPunct="1">
              <a:lnSpc>
                <a:spcPct val="150000"/>
              </a:lnSpc>
              <a:buFont typeface="Wingdings" pitchFamily="2" charset="2"/>
              <a:buAutoNum type="romanUcPeriod"/>
              <a:defRPr/>
            </a:pPr>
            <a:r>
              <a:rPr lang="fa-IR" alt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بنابراین کمی وقت صرف کنید تا بیاموزید چگونه میتوان این عادات را بهبود بخشید.</a:t>
            </a:r>
          </a:p>
          <a:p>
            <a:pPr marL="812800" indent="-812800" algn="just" rtl="1" eaLnBrk="1" hangingPunct="1">
              <a:lnSpc>
                <a:spcPct val="150000"/>
              </a:lnSpc>
              <a:defRPr/>
            </a:pPr>
            <a:r>
              <a:rPr lang="fa-IR" altLang="fa-IR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یک تکنیک برای تجزیه و تحلیل و شناخت عادات عبارتست از تقسیم زمان به بخش های 30 دقیقه ای و ثبت دقیق فعالیتهای انجام شده در این دوره و سپس دسته بندی کارهای مشابه و تعیین وقت صرف شده برای هر گروه و مرور و تجزیه و تحلیل آن.</a:t>
            </a:r>
            <a:r>
              <a:rPr lang="fa-IR" altLang="fa-IR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 </a:t>
            </a:r>
            <a:endParaRPr lang="en-US" altLang="fa-IR" sz="3200" b="1" dirty="0" smtClean="0"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727044" name="AutoShape 4"/>
          <p:cNvSpPr>
            <a:spLocks noChangeArrowheads="1"/>
          </p:cNvSpPr>
          <p:nvPr/>
        </p:nvSpPr>
        <p:spPr bwMode="auto">
          <a:xfrm>
            <a:off x="304800" y="228600"/>
            <a:ext cx="11480800" cy="914400"/>
          </a:xfrm>
          <a:prstGeom prst="flowChartTerminator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  <a:defRPr/>
            </a:pPr>
            <a:r>
              <a:rPr lang="fa-IR" altLang="fa-I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تفاوت های فرهنگی و نگرش به زمان</a:t>
            </a:r>
            <a:endParaRPr lang="en-US" altLang="fa-I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</p:txBody>
      </p:sp>
      <p:sp>
        <p:nvSpPr>
          <p:cNvPr id="727045" name="AutoShape 5"/>
          <p:cNvSpPr>
            <a:spLocks noChangeArrowheads="1"/>
          </p:cNvSpPr>
          <p:nvPr/>
        </p:nvSpPr>
        <p:spPr bwMode="auto">
          <a:xfrm>
            <a:off x="0" y="0"/>
            <a:ext cx="2032000" cy="1371600"/>
          </a:xfrm>
          <a:prstGeom prst="star8">
            <a:avLst>
              <a:gd name="adj" fmla="val 3825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1600">
              <a:latin typeface="Arial" charset="0"/>
              <a:cs typeface="B Homa" pitchFamily="2" charset="-78"/>
            </a:endParaRPr>
          </a:p>
        </p:txBody>
      </p:sp>
      <p:sp>
        <p:nvSpPr>
          <p:cNvPr id="727046" name="WordArt 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1800" y="476251"/>
            <a:ext cx="1246717" cy="504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fa-IR" sz="2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261817" dir="842175" sy="50000" kx="2115830" algn="bl" rotWithShape="0">
                    <a:srgbClr val="C0C0C0">
                      <a:alpha val="79999"/>
                    </a:srgbClr>
                  </a:outerShdw>
                </a:effectLst>
                <a:cs typeface="B Farnaz"/>
              </a:rPr>
              <a:t>مدیریت زمان</a:t>
            </a:r>
            <a:endParaRPr lang="en-US" sz="20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CC99FF"/>
              </a:solidFill>
              <a:effectLst>
                <a:outerShdw dist="261817" dir="842175" sy="50000" kx="2115830" algn="bl" rotWithShape="0">
                  <a:srgbClr val="C0C0C0">
                    <a:alpha val="79999"/>
                  </a:srgbClr>
                </a:outerShdw>
              </a:effectLst>
              <a:cs typeface="B Farnaz"/>
            </a:endParaRPr>
          </a:p>
        </p:txBody>
      </p:sp>
    </p:spTree>
    <p:extLst>
      <p:ext uri="{BB962C8B-B14F-4D97-AF65-F5344CB8AC3E}">
        <p14:creationId xmlns:p14="http://schemas.microsoft.com/office/powerpoint/2010/main" val="410907656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4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4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2" grpId="0" animBg="1"/>
      <p:bldP spid="727043" grpId="0" build="p"/>
      <p:bldP spid="727044" grpId="0" build="allAtOnce" animBg="1"/>
      <p:bldP spid="727045" grpId="0" animBg="1"/>
      <p:bldP spid="7270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AutoShape 2"/>
          <p:cNvSpPr>
            <a:spLocks noChangeArrowheads="1"/>
          </p:cNvSpPr>
          <p:nvPr/>
        </p:nvSpPr>
        <p:spPr bwMode="auto">
          <a:xfrm>
            <a:off x="527051" y="1341438"/>
            <a:ext cx="11379200" cy="4953000"/>
          </a:xfrm>
          <a:prstGeom prst="plaque">
            <a:avLst>
              <a:gd name="adj" fmla="val 6005"/>
            </a:avLst>
          </a:prstGeom>
          <a:gradFill rotWithShape="1">
            <a:gsLst>
              <a:gs pos="0">
                <a:schemeClr val="tx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flatTx/>
          </a:bodyPr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2000" b="0">
              <a:solidFill>
                <a:srgbClr val="000000"/>
              </a:solidFill>
              <a:latin typeface="Arial" charset="0"/>
              <a:cs typeface="B Homa" pitchFamily="2" charset="-78"/>
            </a:endParaRPr>
          </a:p>
        </p:txBody>
      </p:sp>
      <p:sp>
        <p:nvSpPr>
          <p:cNvPr id="728067" name="AutoShape 3"/>
          <p:cNvSpPr>
            <a:spLocks noChangeArrowheads="1"/>
          </p:cNvSpPr>
          <p:nvPr/>
        </p:nvSpPr>
        <p:spPr bwMode="auto">
          <a:xfrm>
            <a:off x="304800" y="228600"/>
            <a:ext cx="11480800" cy="914400"/>
          </a:xfrm>
          <a:prstGeom prst="flowChartTerminator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rtl="1">
              <a:spcBef>
                <a:spcPct val="50000"/>
              </a:spcBef>
              <a:defRPr/>
            </a:pPr>
            <a:r>
              <a:rPr lang="fa-IR" altLang="fa-IR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تغییر </a:t>
            </a:r>
            <a:r>
              <a:rPr lang="fa-IR" altLang="fa-IR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نگرش به زمان</a:t>
            </a:r>
            <a:endParaRPr lang="en-US" altLang="fa-IR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</p:txBody>
      </p:sp>
      <p:sp>
        <p:nvSpPr>
          <p:cNvPr id="728068" name="AutoShape 4"/>
          <p:cNvSpPr>
            <a:spLocks noChangeArrowheads="1"/>
          </p:cNvSpPr>
          <p:nvPr/>
        </p:nvSpPr>
        <p:spPr bwMode="auto">
          <a:xfrm>
            <a:off x="0" y="0"/>
            <a:ext cx="2032000" cy="1371600"/>
          </a:xfrm>
          <a:prstGeom prst="star8">
            <a:avLst>
              <a:gd name="adj" fmla="val 3825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1600">
              <a:latin typeface="Arial" charset="0"/>
              <a:cs typeface="B Homa" pitchFamily="2" charset="-78"/>
            </a:endParaRPr>
          </a:p>
        </p:txBody>
      </p:sp>
      <p:sp>
        <p:nvSpPr>
          <p:cNvPr id="728069" name="Text Box 5"/>
          <p:cNvSpPr txBox="1">
            <a:spLocks noChangeArrowheads="1"/>
          </p:cNvSpPr>
          <p:nvPr/>
        </p:nvSpPr>
        <p:spPr bwMode="auto">
          <a:xfrm>
            <a:off x="431801" y="1628775"/>
            <a:ext cx="11233151" cy="5435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fa-IR" alt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نگرش ما نسبت به زمان دائما در حال تغییر است</a:t>
            </a:r>
            <a:r>
              <a:rPr lang="fa-IR" alt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.</a:t>
            </a:r>
          </a:p>
          <a:p>
            <a:pPr algn="r" rtl="1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fa-IR" alt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 بداع تکنولوژی های </a:t>
            </a:r>
            <a:r>
              <a:rPr lang="fa-IR" alt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نوین کار ، سفر و </a:t>
            </a:r>
            <a:r>
              <a:rPr lang="fa-IR" alt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ارتباطات  </a:t>
            </a:r>
            <a:r>
              <a:rPr lang="fa-IR" alt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ما را تحت تاثیر قرار </a:t>
            </a:r>
            <a:r>
              <a:rPr lang="fa-IR" alt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می دهد.</a:t>
            </a:r>
          </a:p>
          <a:p>
            <a:pPr algn="r" rtl="1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fa-IR" alt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اینترنت </a:t>
            </a:r>
            <a:r>
              <a:rPr lang="fa-IR" alt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، پست الکترونیکی ، هواپیماها و </a:t>
            </a:r>
            <a:r>
              <a:rPr lang="fa-IR" alt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ماشین های </a:t>
            </a:r>
            <a:r>
              <a:rPr lang="fa-IR" alt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مدرن ضمن </a:t>
            </a:r>
            <a:r>
              <a:rPr lang="fa-IR" alt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ایجاد </a:t>
            </a:r>
            <a:r>
              <a:rPr lang="fa-IR" alt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سهولت بیشتر در انجام کارهای روزانه باعث ایجاد محدودیت زمانی به دلیل سرعت در </a:t>
            </a:r>
            <a:r>
              <a:rPr lang="fa-IR" alt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انجام  </a:t>
            </a:r>
            <a:r>
              <a:rPr lang="fa-IR" alt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کارها </a:t>
            </a:r>
            <a:r>
              <a:rPr lang="fa-IR" alt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می گردند </a:t>
            </a:r>
            <a:r>
              <a:rPr lang="fa-IR" alt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. </a:t>
            </a:r>
            <a:endParaRPr lang="fa-IR" altLang="fa-I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  <a:defRPr/>
            </a:pPr>
            <a:endParaRPr lang="en-US" altLang="fa-IR" sz="28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</p:txBody>
      </p:sp>
      <p:sp>
        <p:nvSpPr>
          <p:cNvPr id="728070" name="WordArt 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1800" y="476251"/>
            <a:ext cx="1246717" cy="504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fa-IR" sz="2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261817" dir="842175" sy="50000" kx="2115830" algn="bl" rotWithShape="0">
                    <a:srgbClr val="C0C0C0">
                      <a:alpha val="79999"/>
                    </a:srgbClr>
                  </a:outerShdw>
                </a:effectLst>
                <a:cs typeface="B Farnaz"/>
              </a:rPr>
              <a:t>مدیریت زمان</a:t>
            </a:r>
            <a:endParaRPr lang="en-US" sz="20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CC99FF"/>
              </a:solidFill>
              <a:effectLst>
                <a:outerShdw dist="261817" dir="842175" sy="50000" kx="2115830" algn="bl" rotWithShape="0">
                  <a:srgbClr val="C0C0C0">
                    <a:alpha val="79999"/>
                  </a:srgbClr>
                </a:outerShdw>
              </a:effectLst>
              <a:cs typeface="B Farnaz"/>
            </a:endParaRPr>
          </a:p>
        </p:txBody>
      </p:sp>
    </p:spTree>
    <p:extLst>
      <p:ext uri="{BB962C8B-B14F-4D97-AF65-F5344CB8AC3E}">
        <p14:creationId xmlns:p14="http://schemas.microsoft.com/office/powerpoint/2010/main" val="1386074726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806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806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067" grpId="0" build="allAtOnce" animBg="1"/>
      <p:bldP spid="728068" grpId="0" animBg="1"/>
      <p:bldP spid="728069" grpId="0"/>
      <p:bldP spid="7280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AutoShape 2"/>
          <p:cNvSpPr>
            <a:spLocks noChangeArrowheads="1"/>
          </p:cNvSpPr>
          <p:nvPr/>
        </p:nvSpPr>
        <p:spPr bwMode="auto">
          <a:xfrm>
            <a:off x="527051" y="1341438"/>
            <a:ext cx="11379200" cy="4953000"/>
          </a:xfrm>
          <a:prstGeom prst="plaque">
            <a:avLst>
              <a:gd name="adj" fmla="val 6005"/>
            </a:avLst>
          </a:prstGeom>
          <a:gradFill rotWithShape="1">
            <a:gsLst>
              <a:gs pos="0">
                <a:schemeClr val="tx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flatTx/>
          </a:bodyPr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2000" b="0">
              <a:solidFill>
                <a:srgbClr val="000000"/>
              </a:solidFill>
              <a:latin typeface="Arial" charset="0"/>
              <a:cs typeface="B Homa" pitchFamily="2" charset="-78"/>
            </a:endParaRPr>
          </a:p>
        </p:txBody>
      </p:sp>
      <p:sp>
        <p:nvSpPr>
          <p:cNvPr id="728067" name="AutoShape 3"/>
          <p:cNvSpPr>
            <a:spLocks noChangeArrowheads="1"/>
          </p:cNvSpPr>
          <p:nvPr/>
        </p:nvSpPr>
        <p:spPr bwMode="auto">
          <a:xfrm>
            <a:off x="304800" y="228600"/>
            <a:ext cx="11480800" cy="914400"/>
          </a:xfrm>
          <a:prstGeom prst="flowChartTerminator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rtl="1">
              <a:spcBef>
                <a:spcPct val="50000"/>
              </a:spcBef>
              <a:defRPr/>
            </a:pPr>
            <a:r>
              <a:rPr lang="fa-IR" altLang="fa-IR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تغییر نگرش</a:t>
            </a:r>
            <a:endParaRPr lang="en-US" altLang="fa-IR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</p:txBody>
      </p:sp>
      <p:sp>
        <p:nvSpPr>
          <p:cNvPr id="728068" name="AutoShape 4"/>
          <p:cNvSpPr>
            <a:spLocks noChangeArrowheads="1"/>
          </p:cNvSpPr>
          <p:nvPr/>
        </p:nvSpPr>
        <p:spPr bwMode="auto">
          <a:xfrm>
            <a:off x="0" y="0"/>
            <a:ext cx="2032000" cy="1371600"/>
          </a:xfrm>
          <a:prstGeom prst="star8">
            <a:avLst>
              <a:gd name="adj" fmla="val 3825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1600">
              <a:latin typeface="Arial" charset="0"/>
              <a:cs typeface="B Homa" pitchFamily="2" charset="-78"/>
            </a:endParaRPr>
          </a:p>
        </p:txBody>
      </p:sp>
      <p:sp>
        <p:nvSpPr>
          <p:cNvPr id="728069" name="Text Box 5"/>
          <p:cNvSpPr txBox="1">
            <a:spLocks noChangeArrowheads="1"/>
          </p:cNvSpPr>
          <p:nvPr/>
        </p:nvSpPr>
        <p:spPr bwMode="auto">
          <a:xfrm>
            <a:off x="431801" y="1628775"/>
            <a:ext cx="11233151" cy="4666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fa-IR" altLang="fa-I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بطور </a:t>
            </a:r>
            <a:r>
              <a:rPr lang="fa-IR" altLang="fa-I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کلی آهنگ زندگی نسبت به زمان قدیم تندتر شده است.</a:t>
            </a:r>
            <a:endParaRPr lang="en-US" altLang="fa-IR" sz="32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ar-SA" alt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حضرت </a:t>
            </a:r>
            <a:r>
              <a:rPr lang="ar-SA" alt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علي</a:t>
            </a:r>
            <a:r>
              <a:rPr lang="fa-IR" alt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(ع)</a:t>
            </a:r>
            <a:r>
              <a:rPr lang="ar-SA" alt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: آنچه را كه از عمرت مانده درياب و امروز و فردا نكن</a:t>
            </a:r>
            <a:r>
              <a:rPr lang="ar-SA" alt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.</a:t>
            </a:r>
            <a:endParaRPr lang="fa-IR" altLang="fa-I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ar-SA" alt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 </a:t>
            </a:r>
            <a:r>
              <a:rPr lang="ar-SA" alt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بسيار كسان پيش از تو سرگرم امروز </a:t>
            </a:r>
            <a:r>
              <a:rPr lang="ar-SA" altLang="fa-I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و </a:t>
            </a:r>
            <a:r>
              <a:rPr lang="ar-SA" altLang="fa-I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فردا شدند و گرفتار اجل گشتند و غفلت زده مردند.</a:t>
            </a:r>
            <a:endParaRPr lang="en-US" altLang="fa-IR" sz="32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  <a:p>
            <a:pPr algn="r" rtl="1">
              <a:lnSpc>
                <a:spcPct val="200000"/>
              </a:lnSpc>
              <a:defRPr/>
            </a:pPr>
            <a:endParaRPr lang="en-US" altLang="fa-IR" sz="32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</p:txBody>
      </p:sp>
      <p:sp>
        <p:nvSpPr>
          <p:cNvPr id="728070" name="WordArt 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1800" y="476251"/>
            <a:ext cx="1246717" cy="504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fa-IR" sz="2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261817" dir="842175" sy="50000" kx="2115830" algn="bl" rotWithShape="0">
                    <a:srgbClr val="C0C0C0">
                      <a:alpha val="79999"/>
                    </a:srgbClr>
                  </a:outerShdw>
                </a:effectLst>
                <a:cs typeface="B Farnaz"/>
              </a:rPr>
              <a:t>مدیریت زمان</a:t>
            </a:r>
            <a:endParaRPr lang="en-US" sz="20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CC99FF"/>
              </a:solidFill>
              <a:effectLst>
                <a:outerShdw dist="261817" dir="842175" sy="50000" kx="2115830" algn="bl" rotWithShape="0">
                  <a:srgbClr val="C0C0C0">
                    <a:alpha val="79999"/>
                  </a:srgbClr>
                </a:outerShdw>
              </a:effectLst>
              <a:cs typeface="B Farnaz"/>
            </a:endParaRPr>
          </a:p>
        </p:txBody>
      </p:sp>
    </p:spTree>
    <p:extLst>
      <p:ext uri="{BB962C8B-B14F-4D97-AF65-F5344CB8AC3E}">
        <p14:creationId xmlns:p14="http://schemas.microsoft.com/office/powerpoint/2010/main" val="3134742741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806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806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067" grpId="0" build="allAtOnce" animBg="1"/>
      <p:bldP spid="728068" grpId="0" animBg="1"/>
      <p:bldP spid="728069" grpId="0"/>
      <p:bldP spid="7280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AutoShape 2"/>
          <p:cNvSpPr>
            <a:spLocks noChangeArrowheads="1"/>
          </p:cNvSpPr>
          <p:nvPr/>
        </p:nvSpPr>
        <p:spPr bwMode="auto">
          <a:xfrm>
            <a:off x="527051" y="1341438"/>
            <a:ext cx="11379200" cy="4953000"/>
          </a:xfrm>
          <a:prstGeom prst="plaque">
            <a:avLst>
              <a:gd name="adj" fmla="val 6005"/>
            </a:avLst>
          </a:prstGeom>
          <a:gradFill rotWithShape="1">
            <a:gsLst>
              <a:gs pos="0">
                <a:schemeClr val="tx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flatTx/>
          </a:bodyPr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2000" b="0">
              <a:solidFill>
                <a:srgbClr val="000000"/>
              </a:solidFill>
              <a:latin typeface="Arial" charset="0"/>
              <a:cs typeface="B Homa" pitchFamily="2" charset="-78"/>
            </a:endParaRPr>
          </a:p>
        </p:txBody>
      </p:sp>
      <p:sp>
        <p:nvSpPr>
          <p:cNvPr id="728067" name="AutoShape 3"/>
          <p:cNvSpPr>
            <a:spLocks noChangeArrowheads="1"/>
          </p:cNvSpPr>
          <p:nvPr/>
        </p:nvSpPr>
        <p:spPr bwMode="auto">
          <a:xfrm>
            <a:off x="304800" y="228600"/>
            <a:ext cx="11480800" cy="914400"/>
          </a:xfrm>
          <a:prstGeom prst="flowChartTerminator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 rtl="1">
              <a:spcBef>
                <a:spcPct val="50000"/>
              </a:spcBef>
              <a:defRPr/>
            </a:pPr>
            <a:r>
              <a:rPr lang="fa-IR" altLang="fa-IR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تغییر نگرش</a:t>
            </a:r>
            <a:endParaRPr lang="en-US" altLang="fa-IR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</p:txBody>
      </p:sp>
      <p:sp>
        <p:nvSpPr>
          <p:cNvPr id="728068" name="AutoShape 4"/>
          <p:cNvSpPr>
            <a:spLocks noChangeArrowheads="1"/>
          </p:cNvSpPr>
          <p:nvPr/>
        </p:nvSpPr>
        <p:spPr bwMode="auto">
          <a:xfrm>
            <a:off x="0" y="0"/>
            <a:ext cx="2032000" cy="1371600"/>
          </a:xfrm>
          <a:prstGeom prst="star8">
            <a:avLst>
              <a:gd name="adj" fmla="val 3825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1600">
              <a:latin typeface="Arial" charset="0"/>
              <a:cs typeface="B Homa" pitchFamily="2" charset="-78"/>
            </a:endParaRPr>
          </a:p>
        </p:txBody>
      </p:sp>
      <p:sp>
        <p:nvSpPr>
          <p:cNvPr id="728069" name="Text Box 5"/>
          <p:cNvSpPr txBox="1">
            <a:spLocks noChangeArrowheads="1"/>
          </p:cNvSpPr>
          <p:nvPr/>
        </p:nvSpPr>
        <p:spPr bwMode="auto">
          <a:xfrm>
            <a:off x="431801" y="1628775"/>
            <a:ext cx="11233151" cy="7059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fa-IR" altLang="fa-IR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برای دانلود کامل فایل به فروشگاه های زیر بروید </a:t>
            </a:r>
          </a:p>
          <a:p>
            <a:pPr algn="ctr" rtl="1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altLang="fa-IR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mehrejonoob.frafile.ir</a:t>
            </a:r>
          </a:p>
          <a:p>
            <a:pPr algn="ctr" rtl="1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altLang="fa-IR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Mehr.anamisfile.ir</a:t>
            </a:r>
            <a:endParaRPr lang="en-US" altLang="fa-IR" sz="4400" b="1" dirty="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  <a:p>
            <a:pPr algn="ctr" rtl="1">
              <a:lnSpc>
                <a:spcPct val="20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altLang="fa-IR" sz="44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  <a:p>
            <a:pPr algn="ctr" rtl="1">
              <a:lnSpc>
                <a:spcPct val="200000"/>
              </a:lnSpc>
              <a:defRPr/>
            </a:pPr>
            <a:endParaRPr lang="en-US" altLang="fa-IR" sz="44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</p:txBody>
      </p:sp>
      <p:sp>
        <p:nvSpPr>
          <p:cNvPr id="728070" name="WordArt 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1800" y="476251"/>
            <a:ext cx="1246717" cy="504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fa-IR" sz="2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261817" dir="842175" sy="50000" kx="2115830" algn="bl" rotWithShape="0">
                    <a:srgbClr val="C0C0C0">
                      <a:alpha val="79999"/>
                    </a:srgbClr>
                  </a:outerShdw>
                </a:effectLst>
                <a:cs typeface="B Farnaz"/>
              </a:rPr>
              <a:t>مدیریت زمان</a:t>
            </a:r>
            <a:endParaRPr lang="en-US" sz="20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CC99FF"/>
              </a:solidFill>
              <a:effectLst>
                <a:outerShdw dist="261817" dir="842175" sy="50000" kx="2115830" algn="bl" rotWithShape="0">
                  <a:srgbClr val="C0C0C0">
                    <a:alpha val="79999"/>
                  </a:srgbClr>
                </a:outerShdw>
              </a:effectLst>
              <a:cs typeface="B Farnaz"/>
            </a:endParaRPr>
          </a:p>
        </p:txBody>
      </p:sp>
    </p:spTree>
    <p:extLst>
      <p:ext uri="{BB962C8B-B14F-4D97-AF65-F5344CB8AC3E}">
        <p14:creationId xmlns:p14="http://schemas.microsoft.com/office/powerpoint/2010/main" val="190435051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806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806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8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8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8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067" grpId="0" build="allAtOnce" animBg="1"/>
      <p:bldP spid="728068" grpId="0" animBg="1"/>
      <p:bldP spid="728069" grpId="0"/>
      <p:bldP spid="7280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Content Placeholder 2"/>
          <p:cNvSpPr>
            <a:spLocks noGrp="1"/>
          </p:cNvSpPr>
          <p:nvPr>
            <p:ph idx="1"/>
          </p:nvPr>
        </p:nvSpPr>
        <p:spPr>
          <a:xfrm>
            <a:off x="1117601" y="1965326"/>
            <a:ext cx="10259484" cy="4271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>
              <a:defRPr/>
            </a:pPr>
            <a:r>
              <a:rPr lang="fa-IR" altLang="en-US" sz="2400" b="1" dirty="0" smtClean="0">
                <a:cs typeface="B Zar" pitchFamily="2" charset="-78"/>
              </a:rPr>
              <a:t>وبسایت مشارکت در تولید و فروش فایل های آموزشی</a:t>
            </a:r>
          </a:p>
          <a:p>
            <a:pPr algn="ctr" rtl="1">
              <a:defRPr/>
            </a:pPr>
            <a:r>
              <a:rPr lang="en-US" altLang="en-US" sz="4800" b="1" dirty="0" smtClean="0">
                <a:solidFill>
                  <a:srgbClr val="C00000"/>
                </a:solidFill>
                <a:cs typeface="B Zar" pitchFamily="2" charset="-78"/>
              </a:rPr>
              <a:t>Anamisfile.ir</a:t>
            </a:r>
            <a:endParaRPr lang="fa-IR" altLang="en-US" sz="4800" b="1" dirty="0" smtClean="0">
              <a:solidFill>
                <a:srgbClr val="C00000"/>
              </a:solidFill>
              <a:cs typeface="B Zar" pitchFamily="2" charset="-78"/>
            </a:endParaRPr>
          </a:p>
          <a:p>
            <a:pPr algn="ctr" rtl="1">
              <a:defRPr/>
            </a:pPr>
            <a:endParaRPr lang="en-US" altLang="en-US" sz="2400" b="1" dirty="0" smtClean="0">
              <a:cs typeface="B Zar" pitchFamily="2" charset="-78"/>
            </a:endParaRPr>
          </a:p>
        </p:txBody>
      </p:sp>
      <p:pic>
        <p:nvPicPr>
          <p:cNvPr id="2" name="Picture 2" descr="C:\Users\09018868042\Desktop\آنامیس فای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018" y="3486151"/>
            <a:ext cx="9791700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78267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Content Placeholder 2"/>
          <p:cNvSpPr>
            <a:spLocks noGrp="1"/>
          </p:cNvSpPr>
          <p:nvPr>
            <p:ph idx="1"/>
          </p:nvPr>
        </p:nvSpPr>
        <p:spPr>
          <a:xfrm>
            <a:off x="1117601" y="1965325"/>
            <a:ext cx="10259484" cy="45593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>
              <a:defRPr/>
            </a:pPr>
            <a:r>
              <a:rPr lang="fa-IR" altLang="en-US" sz="2400" b="1" dirty="0" smtClean="0">
                <a:cs typeface="B Zar" pitchFamily="2" charset="-78"/>
              </a:rPr>
              <a:t>مهر ایرانی</a:t>
            </a:r>
          </a:p>
          <a:p>
            <a:pPr algn="ctr" rtl="1">
              <a:defRPr/>
            </a:pPr>
            <a:r>
              <a:rPr lang="fa-IR" altLang="en-US" sz="2400" b="1" dirty="0" smtClean="0">
                <a:solidFill>
                  <a:srgbClr val="C00000"/>
                </a:solidFill>
                <a:cs typeface="B Zar" pitchFamily="2" charset="-78"/>
              </a:rPr>
              <a:t>مرجع معرفی متخصصان حوزه روان شناسی، مشاوره و علوم تربیتی</a:t>
            </a:r>
          </a:p>
          <a:p>
            <a:pPr algn="ctr" rtl="1">
              <a:defRPr/>
            </a:pPr>
            <a:r>
              <a:rPr lang="en-US" altLang="en-US" sz="4000" b="1" dirty="0" smtClean="0">
                <a:solidFill>
                  <a:schemeClr val="tx1"/>
                </a:solidFill>
                <a:cs typeface="B Zar" pitchFamily="2" charset="-78"/>
              </a:rPr>
              <a:t>Mehreirani.ir</a:t>
            </a:r>
            <a:endParaRPr lang="fa-IR" altLang="en-US" sz="7200" b="1" dirty="0" smtClean="0">
              <a:solidFill>
                <a:schemeClr val="tx1"/>
              </a:solidFill>
              <a:cs typeface="B Zar" pitchFamily="2" charset="-78"/>
            </a:endParaRPr>
          </a:p>
          <a:p>
            <a:pPr algn="ctr" rtl="1">
              <a:defRPr/>
            </a:pPr>
            <a:endParaRPr lang="en-US" altLang="en-US" sz="2400" b="1" dirty="0" smtClean="0">
              <a:cs typeface="B Zar" pitchFamily="2" charset="-78"/>
            </a:endParaRPr>
          </a:p>
        </p:txBody>
      </p:sp>
      <p:pic>
        <p:nvPicPr>
          <p:cNvPr id="130051" name="Picture 2" descr="C:\Users\09018868042\Desktop\مهر ایران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44900"/>
            <a:ext cx="998431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2222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معرفی</a:t>
            </a:r>
            <a:endParaRPr lang="en-US" sz="36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97" y="1191449"/>
            <a:ext cx="11348581" cy="47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2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8" y="990303"/>
            <a:ext cx="2927853" cy="2179353"/>
            <a:chOff x="1044999" y="1666636"/>
            <a:chExt cx="4947284" cy="35013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2" cy="1038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1" y="3004750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30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2800" b="1" dirty="0">
                <a:solidFill>
                  <a:srgbClr val="000000"/>
                </a:solidFill>
                <a:latin typeface="IRANSans"/>
                <a:cs typeface="B Zar" panose="00000400000000000000" pitchFamily="2" charset="-78"/>
              </a:rPr>
              <a:t>مدیریت زمان یا </a:t>
            </a:r>
            <a:r>
              <a:rPr lang="en-US" sz="2800" b="1" dirty="0">
                <a:solidFill>
                  <a:srgbClr val="000000"/>
                </a:solidFill>
                <a:latin typeface="IRANSans"/>
                <a:cs typeface="B Zar" panose="00000400000000000000" pitchFamily="2" charset="-78"/>
              </a:rPr>
              <a:t>Time Management </a:t>
            </a:r>
            <a:r>
              <a:rPr lang="fa-IR" sz="2800" b="1" dirty="0">
                <a:solidFill>
                  <a:srgbClr val="000000"/>
                </a:solidFill>
                <a:latin typeface="IRANSans"/>
                <a:cs typeface="B Zar" panose="00000400000000000000" pitchFamily="2" charset="-78"/>
              </a:rPr>
              <a:t>یکی از دغدغه های مهم بسیاری از ماست.</a:t>
            </a:r>
          </a:p>
          <a:p>
            <a:pPr algn="r" rtl="1">
              <a:lnSpc>
                <a:spcPct val="200000"/>
              </a:lnSpc>
            </a:pPr>
            <a:r>
              <a:rPr lang="fa-IR" sz="2800" b="1" dirty="0">
                <a:solidFill>
                  <a:srgbClr val="000000"/>
                </a:solidFill>
                <a:latin typeface="IRANSans"/>
                <a:cs typeface="B Zar" panose="00000400000000000000" pitchFamily="2" charset="-78"/>
              </a:rPr>
              <a:t>همه می‌دانیم که ضعف در </a:t>
            </a:r>
            <a:r>
              <a:rPr lang="fa-IR" sz="2800" b="1" dirty="0">
                <a:solidFill>
                  <a:srgbClr val="C4161C"/>
                </a:solidFill>
                <a:latin typeface="IRANSans"/>
                <a:cs typeface="B Zar" panose="00000400000000000000" pitchFamily="2" charset="-78"/>
                <a:hlinkClick r:id="rId3"/>
              </a:rPr>
              <a:t>برنامه ریزی</a:t>
            </a:r>
            <a:r>
              <a:rPr lang="fa-IR" sz="2800" b="1" dirty="0">
                <a:solidFill>
                  <a:srgbClr val="000000"/>
                </a:solidFill>
                <a:latin typeface="IRANSans"/>
                <a:cs typeface="B Zar" panose="00000400000000000000" pitchFamily="2" charset="-78"/>
              </a:rPr>
              <a:t> و مدیریت زمان، می‌تواند مشکلات فراوانی را برای ما ایجاد کند؛ البته گاهی هم به اشتباه، چالش‌ها و مسائل دیگر خود را به ضعف در مدیریت زمان نسبت می‌دهیم.</a:t>
            </a:r>
            <a:endParaRPr lang="fa-IR" sz="2800" b="1" i="0" dirty="0">
              <a:solidFill>
                <a:srgbClr val="000000"/>
              </a:solidFill>
              <a:effectLst/>
              <a:latin typeface="IRANSans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6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5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5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rgbClr val="C00000"/>
                </a:solidFill>
                <a:cs typeface="Nasim" panose="00000700000000000000" pitchFamily="2" charset="-78"/>
              </a:rPr>
              <a:t>مقدمه</a:t>
            </a:r>
            <a:endParaRPr lang="en-US" sz="2800" dirty="0">
              <a:solidFill>
                <a:srgbClr val="C00000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796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8" y="990303"/>
            <a:ext cx="2927853" cy="2179353"/>
            <a:chOff x="1044999" y="1666636"/>
            <a:chExt cx="4947284" cy="35013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2" cy="1038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1" y="3004750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30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sz="3200" b="1" dirty="0">
                <a:solidFill>
                  <a:srgbClr val="000000"/>
                </a:solidFill>
                <a:latin typeface="IRANSans"/>
                <a:cs typeface="B Zar" panose="00000400000000000000" pitchFamily="2" charset="-78"/>
              </a:rPr>
              <a:t>مهم‌ترین نکته‌ای که در مجموعه درس‌های مدیریت زمان و نظم شخصی خواهیم آموخت این است که مدیریت زمان یک عنوان بسیار عمومی است که می‌تواند مجموعه‌ی گسترده‌ای از چالش‌ها، مهارت‌ها و مسائل را شامل شود.</a:t>
            </a:r>
            <a:endParaRPr lang="en-US" sz="3200" b="1" dirty="0"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6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5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5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solidFill>
                  <a:srgbClr val="C00000"/>
                </a:solidFill>
                <a:cs typeface="Nasim" panose="00000700000000000000" pitchFamily="2" charset="-78"/>
              </a:rPr>
              <a:t>درس های مدیریت زمان </a:t>
            </a:r>
            <a:endParaRPr lang="en-US" sz="2400" dirty="0">
              <a:solidFill>
                <a:srgbClr val="C00000"/>
              </a:solidFill>
              <a:cs typeface="Nasim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298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AutoShape 2"/>
          <p:cNvSpPr>
            <a:spLocks noChangeArrowheads="1"/>
          </p:cNvSpPr>
          <p:nvPr/>
        </p:nvSpPr>
        <p:spPr bwMode="auto">
          <a:xfrm>
            <a:off x="304800" y="228600"/>
            <a:ext cx="11480800" cy="914400"/>
          </a:xfrm>
          <a:prstGeom prst="flowChartTerminator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fa-IR" alt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ابعاد و جنبه های زمان</a:t>
            </a:r>
            <a:endParaRPr lang="en-US" altLang="fa-IR" sz="5400" b="1" dirty="0">
              <a:solidFill>
                <a:srgbClr val="C00000"/>
              </a:solidFill>
              <a:latin typeface="Arial" pitchFamily="34" charset="0"/>
              <a:cs typeface="B Zar" panose="00000400000000000000" pitchFamily="2" charset="-78"/>
            </a:endParaRPr>
          </a:p>
        </p:txBody>
      </p:sp>
      <p:sp>
        <p:nvSpPr>
          <p:cNvPr id="726019" name="AutoShape 3"/>
          <p:cNvSpPr>
            <a:spLocks noChangeArrowheads="1"/>
          </p:cNvSpPr>
          <p:nvPr/>
        </p:nvSpPr>
        <p:spPr bwMode="auto">
          <a:xfrm>
            <a:off x="508000" y="1524000"/>
            <a:ext cx="11379200" cy="4953000"/>
          </a:xfrm>
          <a:prstGeom prst="plaque">
            <a:avLst>
              <a:gd name="adj" fmla="val 6005"/>
            </a:avLst>
          </a:prstGeom>
          <a:gradFill rotWithShape="1">
            <a:gsLst>
              <a:gs pos="0">
                <a:schemeClr val="tx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flatTx/>
          </a:bodyPr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1600">
              <a:latin typeface="Arial" charset="0"/>
              <a:cs typeface="B Homa" pitchFamily="2" charset="-78"/>
            </a:endParaRPr>
          </a:p>
        </p:txBody>
      </p:sp>
      <p:sp>
        <p:nvSpPr>
          <p:cNvPr id="726020" name="AutoShape 4"/>
          <p:cNvSpPr>
            <a:spLocks noChangeArrowheads="1"/>
          </p:cNvSpPr>
          <p:nvPr/>
        </p:nvSpPr>
        <p:spPr bwMode="auto">
          <a:xfrm>
            <a:off x="0" y="0"/>
            <a:ext cx="2032000" cy="1371600"/>
          </a:xfrm>
          <a:prstGeom prst="star8">
            <a:avLst>
              <a:gd name="adj" fmla="val 3825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2000" b="0">
              <a:solidFill>
                <a:srgbClr val="000000"/>
              </a:solidFill>
              <a:latin typeface="Arial" charset="0"/>
              <a:cs typeface="B Homa" pitchFamily="2" charset="-78"/>
            </a:endParaRPr>
          </a:p>
        </p:txBody>
      </p:sp>
      <p:sp>
        <p:nvSpPr>
          <p:cNvPr id="7260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051" y="1766170"/>
            <a:ext cx="10572749" cy="471083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just" rtl="1" eaLnBrk="1" hangingPunct="1">
              <a:lnSpc>
                <a:spcPct val="150000"/>
              </a:lnSpc>
              <a:buFontTx/>
              <a:buNone/>
              <a:defRPr/>
            </a:pPr>
            <a:r>
              <a:rPr lang="fa-IR" altLang="fa-I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1- جنبه درونی (زمان روانی) </a:t>
            </a:r>
            <a:r>
              <a:rPr lang="fa-IR" altLang="fa-I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: وقت یا به تعبیر مردم کوچه و بازار حوصله.این همان نوع از زمان است که لحظه های نامطلوب بسیار کند می گذرد و در لحظه های مطلوب بسیار تند.</a:t>
            </a:r>
            <a:endParaRPr lang="ar-SA" altLang="fa-IR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  <a:p>
            <a:pPr algn="just" rtl="1" eaLnBrk="1" hangingPunct="1">
              <a:lnSpc>
                <a:spcPct val="150000"/>
              </a:lnSpc>
              <a:buFontTx/>
              <a:buNone/>
              <a:defRPr/>
            </a:pPr>
            <a:r>
              <a:rPr lang="fa-IR" altLang="fa-I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    </a:t>
            </a:r>
            <a:r>
              <a:rPr lang="ar-SA" altLang="fa-I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چگونه افراد به صورت نا خود آگاه زمان را براي خود طولاني يا کوتاه مي کنند.</a:t>
            </a:r>
            <a:endParaRPr lang="fa-IR" altLang="fa-IR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  <a:p>
            <a:pPr algn="just" rtl="1" eaLnBrk="1" hangingPunct="1">
              <a:lnSpc>
                <a:spcPct val="150000"/>
              </a:lnSpc>
              <a:buFontTx/>
              <a:buNone/>
              <a:defRPr/>
            </a:pPr>
            <a:r>
              <a:rPr lang="ar-SA" altLang="fa-I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حتما" اين تجربه براي شما پيش آمده است که در مواقعي که به شدت تحت فشار ناشي از موقعيت ناراحت کننده اي بوده ايد،زمان بسيار کند سپري مي شد.</a:t>
            </a:r>
            <a:endParaRPr lang="fa-IR" altLang="fa-IR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726022" name="WordArt 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1800" y="476251"/>
            <a:ext cx="1246717" cy="504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fa-IR" sz="2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261817" dir="842175" sy="50000" kx="2115830" algn="bl" rotWithShape="0">
                    <a:srgbClr val="C0C0C0">
                      <a:alpha val="79999"/>
                    </a:srgbClr>
                  </a:outerShdw>
                </a:effectLst>
                <a:cs typeface="B Farnaz"/>
              </a:rPr>
              <a:t>مدیریت زمان</a:t>
            </a:r>
            <a:endParaRPr lang="en-US" sz="20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CC99FF"/>
              </a:solidFill>
              <a:effectLst>
                <a:outerShdw dist="261817" dir="842175" sy="50000" kx="2115830" algn="bl" rotWithShape="0">
                  <a:srgbClr val="C0C0C0">
                    <a:alpha val="79999"/>
                  </a:srgbClr>
                </a:outerShdw>
              </a:effectLst>
              <a:cs typeface="B Farnaz"/>
            </a:endParaRPr>
          </a:p>
        </p:txBody>
      </p:sp>
    </p:spTree>
    <p:extLst>
      <p:ext uri="{BB962C8B-B14F-4D97-AF65-F5344CB8AC3E}">
        <p14:creationId xmlns:p14="http://schemas.microsoft.com/office/powerpoint/2010/main" val="37179615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60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60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602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602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2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2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2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8" grpId="0" build="allAtOnce" animBg="1"/>
      <p:bldP spid="726019" grpId="0" animBg="1"/>
      <p:bldP spid="726020" grpId="0" animBg="1"/>
      <p:bldP spid="726021" grpId="0" build="p" animBg="1"/>
      <p:bldP spid="7260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AutoShape 2"/>
          <p:cNvSpPr>
            <a:spLocks noChangeArrowheads="1"/>
          </p:cNvSpPr>
          <p:nvPr/>
        </p:nvSpPr>
        <p:spPr bwMode="auto">
          <a:xfrm>
            <a:off x="304800" y="228600"/>
            <a:ext cx="11480800" cy="914400"/>
          </a:xfrm>
          <a:prstGeom prst="flowChartTerminator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lvl="0" algn="ctr">
              <a:lnSpc>
                <a:spcPct val="90000"/>
              </a:lnSpc>
              <a:spcBef>
                <a:spcPct val="20000"/>
              </a:spcBef>
              <a:buClr>
                <a:srgbClr val="0563C1"/>
              </a:buClr>
              <a:defRPr/>
            </a:pPr>
            <a:r>
              <a:rPr lang="fa-IR" altLang="fa-I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ابعاد و جنبه های زمان</a:t>
            </a:r>
            <a:endParaRPr lang="en-US" altLang="fa-IR" sz="5400" b="1" dirty="0">
              <a:solidFill>
                <a:srgbClr val="C00000"/>
              </a:solidFill>
              <a:latin typeface="Arial" pitchFamily="34" charset="0"/>
              <a:cs typeface="B Zar" panose="00000400000000000000" pitchFamily="2" charset="-78"/>
            </a:endParaRPr>
          </a:p>
        </p:txBody>
      </p:sp>
      <p:sp>
        <p:nvSpPr>
          <p:cNvPr id="726019" name="AutoShape 3"/>
          <p:cNvSpPr>
            <a:spLocks noChangeArrowheads="1"/>
          </p:cNvSpPr>
          <p:nvPr/>
        </p:nvSpPr>
        <p:spPr bwMode="auto">
          <a:xfrm>
            <a:off x="508000" y="1524000"/>
            <a:ext cx="11379200" cy="4953000"/>
          </a:xfrm>
          <a:prstGeom prst="plaque">
            <a:avLst>
              <a:gd name="adj" fmla="val 6005"/>
            </a:avLst>
          </a:prstGeom>
          <a:gradFill rotWithShape="1">
            <a:gsLst>
              <a:gs pos="0">
                <a:schemeClr val="tx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flatTx/>
          </a:bodyPr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1600">
              <a:latin typeface="Arial" charset="0"/>
              <a:cs typeface="B Homa" pitchFamily="2" charset="-78"/>
            </a:endParaRPr>
          </a:p>
        </p:txBody>
      </p:sp>
      <p:sp>
        <p:nvSpPr>
          <p:cNvPr id="726020" name="AutoShape 4"/>
          <p:cNvSpPr>
            <a:spLocks noChangeArrowheads="1"/>
          </p:cNvSpPr>
          <p:nvPr/>
        </p:nvSpPr>
        <p:spPr bwMode="auto">
          <a:xfrm>
            <a:off x="0" y="0"/>
            <a:ext cx="2032000" cy="1371600"/>
          </a:xfrm>
          <a:prstGeom prst="star8">
            <a:avLst>
              <a:gd name="adj" fmla="val 3825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2000" b="0">
              <a:solidFill>
                <a:srgbClr val="000000"/>
              </a:solidFill>
              <a:latin typeface="Arial" charset="0"/>
              <a:cs typeface="B Homa" pitchFamily="2" charset="-78"/>
            </a:endParaRPr>
          </a:p>
        </p:txBody>
      </p:sp>
      <p:sp>
        <p:nvSpPr>
          <p:cNvPr id="7260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051" y="2127250"/>
            <a:ext cx="10572749" cy="3748088"/>
          </a:xfrm>
        </p:spPr>
        <p:txBody>
          <a:bodyPr/>
          <a:lstStyle/>
          <a:p>
            <a:pPr algn="just" rtl="1" eaLnBrk="1" hangingPunct="1">
              <a:lnSpc>
                <a:spcPct val="150000"/>
              </a:lnSpc>
              <a:buFontTx/>
              <a:buNone/>
              <a:defRPr/>
            </a:pPr>
            <a:r>
              <a:rPr lang="fa-IR" altLang="fa-I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مثال </a:t>
            </a:r>
            <a:r>
              <a:rPr lang="ar-SA" altLang="fa-I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ديگر را مي توان در مورد مسابقات فوتبال ذکر کرد</a:t>
            </a:r>
            <a:endParaRPr lang="fa-IR" altLang="fa-I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  <a:p>
            <a:pPr algn="just" rtl="1" eaLnBrk="1" hangingPunct="1">
              <a:lnSpc>
                <a:spcPct val="150000"/>
              </a:lnSpc>
              <a:buFontTx/>
              <a:buNone/>
              <a:defRPr/>
            </a:pPr>
            <a:r>
              <a:rPr lang="ar-SA" altLang="fa-I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هنگامي که يک تيم با يک گل از حريف پيش است و بازي شرايط ويژه اي (همانند مسابقه فينال جام جهاني)را داشته باشد،زمان براي بازيکنان و طرفداران تيم برنده،به کندي و براي بازيکنان و طرفداران تيم بازنده به سرعت مي </a:t>
            </a:r>
            <a:r>
              <a:rPr lang="fa-IR" altLang="fa-I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گذرد.</a:t>
            </a:r>
            <a:endParaRPr lang="en-US" altLang="fa-I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726022" name="WordArt 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1800" y="476251"/>
            <a:ext cx="1246717" cy="504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fa-IR" sz="2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261817" dir="842175" sy="50000" kx="2115830" algn="bl" rotWithShape="0">
                    <a:srgbClr val="C0C0C0">
                      <a:alpha val="79999"/>
                    </a:srgbClr>
                  </a:outerShdw>
                </a:effectLst>
                <a:cs typeface="B Farnaz"/>
              </a:rPr>
              <a:t>مدیریت زمان</a:t>
            </a:r>
            <a:endParaRPr lang="en-US" sz="20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CC99FF"/>
              </a:solidFill>
              <a:effectLst>
                <a:outerShdw dist="261817" dir="842175" sy="50000" kx="2115830" algn="bl" rotWithShape="0">
                  <a:srgbClr val="C0C0C0">
                    <a:alpha val="79999"/>
                  </a:srgbClr>
                </a:outerShdw>
              </a:effectLst>
              <a:cs typeface="B Farnaz"/>
            </a:endParaRPr>
          </a:p>
        </p:txBody>
      </p:sp>
    </p:spTree>
    <p:extLst>
      <p:ext uri="{BB962C8B-B14F-4D97-AF65-F5344CB8AC3E}">
        <p14:creationId xmlns:p14="http://schemas.microsoft.com/office/powerpoint/2010/main" val="181008281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60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60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8" grpId="0" build="allAtOnce" animBg="1"/>
      <p:bldP spid="726019" grpId="0" animBg="1"/>
      <p:bldP spid="726020" grpId="0" animBg="1"/>
      <p:bldP spid="726021" grpId="0" build="p"/>
      <p:bldP spid="7260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AutoShape 2"/>
          <p:cNvSpPr>
            <a:spLocks noChangeArrowheads="1"/>
          </p:cNvSpPr>
          <p:nvPr/>
        </p:nvSpPr>
        <p:spPr bwMode="auto">
          <a:xfrm>
            <a:off x="304800" y="228600"/>
            <a:ext cx="11480800" cy="914400"/>
          </a:xfrm>
          <a:prstGeom prst="flowChartTerminator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lvl="0" algn="ctr">
              <a:lnSpc>
                <a:spcPct val="90000"/>
              </a:lnSpc>
              <a:spcBef>
                <a:spcPct val="20000"/>
              </a:spcBef>
              <a:buClr>
                <a:srgbClr val="0563C1"/>
              </a:buClr>
              <a:defRPr/>
            </a:pPr>
            <a:r>
              <a:rPr lang="fa-IR" altLang="fa-I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ابعاد و جنبه های زمان</a:t>
            </a:r>
            <a:endParaRPr lang="en-US" altLang="fa-IR" sz="5400" b="1" dirty="0">
              <a:solidFill>
                <a:srgbClr val="C00000"/>
              </a:solidFill>
              <a:latin typeface="Arial" pitchFamily="34" charset="0"/>
              <a:cs typeface="B Zar" panose="00000400000000000000" pitchFamily="2" charset="-78"/>
            </a:endParaRPr>
          </a:p>
        </p:txBody>
      </p:sp>
      <p:sp>
        <p:nvSpPr>
          <p:cNvPr id="726019" name="AutoShape 3"/>
          <p:cNvSpPr>
            <a:spLocks noChangeArrowheads="1"/>
          </p:cNvSpPr>
          <p:nvPr/>
        </p:nvSpPr>
        <p:spPr bwMode="auto">
          <a:xfrm>
            <a:off x="508000" y="1524000"/>
            <a:ext cx="11379200" cy="4953000"/>
          </a:xfrm>
          <a:prstGeom prst="plaque">
            <a:avLst>
              <a:gd name="adj" fmla="val 6005"/>
            </a:avLst>
          </a:prstGeom>
          <a:gradFill rotWithShape="1">
            <a:gsLst>
              <a:gs pos="0">
                <a:schemeClr val="tx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flatTx/>
          </a:bodyPr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1600">
              <a:latin typeface="Arial" charset="0"/>
              <a:cs typeface="B Homa" pitchFamily="2" charset="-78"/>
            </a:endParaRPr>
          </a:p>
        </p:txBody>
      </p:sp>
      <p:sp>
        <p:nvSpPr>
          <p:cNvPr id="726020" name="AutoShape 4"/>
          <p:cNvSpPr>
            <a:spLocks noChangeArrowheads="1"/>
          </p:cNvSpPr>
          <p:nvPr/>
        </p:nvSpPr>
        <p:spPr bwMode="auto">
          <a:xfrm>
            <a:off x="0" y="0"/>
            <a:ext cx="2032000" cy="1371600"/>
          </a:xfrm>
          <a:prstGeom prst="star8">
            <a:avLst>
              <a:gd name="adj" fmla="val 3825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2000" b="0">
              <a:solidFill>
                <a:srgbClr val="000000"/>
              </a:solidFill>
              <a:latin typeface="Arial" charset="0"/>
              <a:cs typeface="B Homa" pitchFamily="2" charset="-78"/>
            </a:endParaRPr>
          </a:p>
        </p:txBody>
      </p:sp>
      <p:sp>
        <p:nvSpPr>
          <p:cNvPr id="7260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051" y="1866378"/>
            <a:ext cx="10572749" cy="4421688"/>
          </a:xfrm>
        </p:spPr>
        <p:txBody>
          <a:bodyPr/>
          <a:lstStyle/>
          <a:p>
            <a:pPr algn="just" rtl="1" eaLnBrk="1" hangingPunct="1">
              <a:lnSpc>
                <a:spcPct val="150000"/>
              </a:lnSpc>
              <a:buFontTx/>
              <a:buNone/>
              <a:defRPr/>
            </a:pPr>
            <a:r>
              <a:rPr lang="ar-SA" altLang="fa-I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اين تصور ناشي از شرايط ويژه اي است که براي افراد در حالت</a:t>
            </a:r>
            <a:r>
              <a:rPr lang="fa-IR" altLang="fa-I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 </a:t>
            </a:r>
            <a:r>
              <a:rPr lang="ar-SA" altLang="fa-I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هاي گوناگون رخ مي دهد.</a:t>
            </a:r>
            <a:endParaRPr lang="fa-IR" altLang="fa-I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  <a:p>
            <a:pPr algn="just" rtl="1" eaLnBrk="1" hangingPunct="1">
              <a:lnSpc>
                <a:spcPct val="150000"/>
              </a:lnSpc>
              <a:buFontTx/>
              <a:buNone/>
              <a:defRPr/>
            </a:pPr>
            <a:r>
              <a:rPr lang="ar-SA" altLang="fa-I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ما مي توانيم از اين قضيه به نفع خود استفاده کنيم.</a:t>
            </a:r>
            <a:endParaRPr lang="fa-IR" altLang="fa-IR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  <a:p>
            <a:pPr algn="just" rtl="1" eaLnBrk="1" hangingPunct="1">
              <a:lnSpc>
                <a:spcPct val="150000"/>
              </a:lnSpc>
              <a:buFontTx/>
              <a:buNone/>
              <a:defRPr/>
            </a:pPr>
            <a:r>
              <a:rPr lang="fa-IR" altLang="fa-I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2- جنبه بیرونی (زمان تقویمی) : </a:t>
            </a:r>
            <a:r>
              <a:rPr lang="fa-IR" altLang="fa-I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حس حرکتی است که آدمی گذشت آن را در چرخش عقربه های ساعت دنبال میکند</a:t>
            </a:r>
            <a:r>
              <a:rPr lang="fa-IR" altLang="fa-IR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.</a:t>
            </a:r>
            <a:endParaRPr lang="en-US" altLang="fa-IR" sz="32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726022" name="WordArt 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1800" y="476251"/>
            <a:ext cx="1246717" cy="504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fa-IR" sz="2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261817" dir="842175" sy="50000" kx="2115830" algn="bl" rotWithShape="0">
                    <a:srgbClr val="C0C0C0">
                      <a:alpha val="79999"/>
                    </a:srgbClr>
                  </a:outerShdw>
                </a:effectLst>
                <a:cs typeface="B Farnaz"/>
              </a:rPr>
              <a:t>مدیریت زمان</a:t>
            </a:r>
            <a:endParaRPr lang="en-US" sz="20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CC99FF"/>
              </a:solidFill>
              <a:effectLst>
                <a:outerShdw dist="261817" dir="842175" sy="50000" kx="2115830" algn="bl" rotWithShape="0">
                  <a:srgbClr val="C0C0C0">
                    <a:alpha val="79999"/>
                  </a:srgbClr>
                </a:outerShdw>
              </a:effectLst>
              <a:cs typeface="B Farnaz"/>
            </a:endParaRPr>
          </a:p>
        </p:txBody>
      </p:sp>
    </p:spTree>
    <p:extLst>
      <p:ext uri="{BB962C8B-B14F-4D97-AF65-F5344CB8AC3E}">
        <p14:creationId xmlns:p14="http://schemas.microsoft.com/office/powerpoint/2010/main" val="1810082817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601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601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6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6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60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18" grpId="0" build="allAtOnce" animBg="1"/>
      <p:bldP spid="726019" grpId="0" animBg="1"/>
      <p:bldP spid="726020" grpId="0" animBg="1"/>
      <p:bldP spid="726021" grpId="0" build="p"/>
      <p:bldP spid="7260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AutoShape 2"/>
          <p:cNvSpPr>
            <a:spLocks noChangeArrowheads="1"/>
          </p:cNvSpPr>
          <p:nvPr/>
        </p:nvSpPr>
        <p:spPr bwMode="auto">
          <a:xfrm>
            <a:off x="508000" y="1524000"/>
            <a:ext cx="11379200" cy="4953000"/>
          </a:xfrm>
          <a:prstGeom prst="plaque">
            <a:avLst>
              <a:gd name="adj" fmla="val 6005"/>
            </a:avLst>
          </a:prstGeom>
          <a:gradFill rotWithShape="1">
            <a:gsLst>
              <a:gs pos="0">
                <a:schemeClr val="tx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flatTx/>
          </a:bodyPr>
          <a:lstStyle>
            <a:lvl1pPr marL="85725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1600" b="0">
              <a:solidFill>
                <a:srgbClr val="00000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93888"/>
            <a:ext cx="10668000" cy="4278312"/>
          </a:xfrm>
        </p:spPr>
        <p:txBody>
          <a:bodyPr/>
          <a:lstStyle/>
          <a:p>
            <a:pPr marL="812800" indent="-812800" algn="just" rtl="1" eaLnBrk="1" hangingPunct="1">
              <a:lnSpc>
                <a:spcPct val="200000"/>
              </a:lnSpc>
              <a:defRPr/>
            </a:pPr>
            <a:r>
              <a:rPr lang="fa-IR" altLang="fa-I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مردم دنیا ادراکات متفاوتی از زمان دارند.بعنوان مثال تفاوت در میانگین ساعات کاری ، وقت شناسی و اوقات فراغت  از </a:t>
            </a:r>
            <a:r>
              <a:rPr lang="ar-SA" altLang="fa-I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نوع نگرش افراد در کشورها و فرهنگهاي مختلف نسبت به زمان متفاوت است.</a:t>
            </a:r>
            <a:endParaRPr lang="fa-IR" altLang="fa-I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  <a:p>
            <a:pPr marL="812800" indent="-812800" algn="just" rtl="1" eaLnBrk="1" hangingPunct="1">
              <a:lnSpc>
                <a:spcPct val="200000"/>
              </a:lnSpc>
              <a:defRPr/>
            </a:pPr>
            <a:r>
              <a:rPr lang="ar-SA" altLang="fa-I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در بعضي از فرهنگها زمان بسيار محدود و بنابراين برنامه ريزي و مديريت زمان اجتناب ناپذير است.</a:t>
            </a:r>
            <a:endParaRPr lang="fa-IR" altLang="fa-I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  <a:p>
            <a:pPr marL="812800" indent="-812800" algn="just" rtl="1" eaLnBrk="1" hangingPunct="1">
              <a:lnSpc>
                <a:spcPct val="200000"/>
              </a:lnSpc>
              <a:buFont typeface="Wingdings" pitchFamily="2" charset="2"/>
              <a:buAutoNum type="romanUcPeriod"/>
              <a:defRPr/>
            </a:pPr>
            <a:endParaRPr lang="en-US" altLang="fa-IR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727044" name="AutoShape 4"/>
          <p:cNvSpPr>
            <a:spLocks noChangeArrowheads="1"/>
          </p:cNvSpPr>
          <p:nvPr/>
        </p:nvSpPr>
        <p:spPr bwMode="auto">
          <a:xfrm>
            <a:off x="304800" y="228600"/>
            <a:ext cx="11480800" cy="914400"/>
          </a:xfrm>
          <a:prstGeom prst="flowChartTerminator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  <a:defRPr/>
            </a:pPr>
            <a:r>
              <a:rPr lang="fa-IR" altLang="fa-I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تفاوت های فرهنگی و نگرش به زمان</a:t>
            </a:r>
            <a:endParaRPr lang="en-US" altLang="fa-I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</p:txBody>
      </p:sp>
      <p:sp>
        <p:nvSpPr>
          <p:cNvPr id="727045" name="AutoShape 5"/>
          <p:cNvSpPr>
            <a:spLocks noChangeArrowheads="1"/>
          </p:cNvSpPr>
          <p:nvPr/>
        </p:nvSpPr>
        <p:spPr bwMode="auto">
          <a:xfrm>
            <a:off x="0" y="0"/>
            <a:ext cx="2032000" cy="1371600"/>
          </a:xfrm>
          <a:prstGeom prst="star8">
            <a:avLst>
              <a:gd name="adj" fmla="val 3825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1600">
              <a:latin typeface="Arial" charset="0"/>
              <a:cs typeface="B Homa" pitchFamily="2" charset="-78"/>
            </a:endParaRPr>
          </a:p>
        </p:txBody>
      </p:sp>
      <p:sp>
        <p:nvSpPr>
          <p:cNvPr id="727046" name="WordArt 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1800" y="476251"/>
            <a:ext cx="1246717" cy="504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fa-IR" sz="2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261817" dir="842175" sy="50000" kx="2115830" algn="bl" rotWithShape="0">
                    <a:srgbClr val="C0C0C0">
                      <a:alpha val="79999"/>
                    </a:srgbClr>
                  </a:outerShdw>
                </a:effectLst>
                <a:cs typeface="B Farnaz"/>
              </a:rPr>
              <a:t>مدیریت زمان</a:t>
            </a:r>
            <a:endParaRPr lang="en-US" sz="20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CC99FF"/>
              </a:solidFill>
              <a:effectLst>
                <a:outerShdw dist="261817" dir="842175" sy="50000" kx="2115830" algn="bl" rotWithShape="0">
                  <a:srgbClr val="C0C0C0">
                    <a:alpha val="79999"/>
                  </a:srgbClr>
                </a:outerShdw>
              </a:effectLst>
              <a:cs typeface="B Farnaz"/>
            </a:endParaRPr>
          </a:p>
        </p:txBody>
      </p:sp>
    </p:spTree>
    <p:extLst>
      <p:ext uri="{BB962C8B-B14F-4D97-AF65-F5344CB8AC3E}">
        <p14:creationId xmlns:p14="http://schemas.microsoft.com/office/powerpoint/2010/main" val="246088635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4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4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2" grpId="0" animBg="1"/>
      <p:bldP spid="727043" grpId="0" build="p"/>
      <p:bldP spid="727044" grpId="0" build="allAtOnce" animBg="1"/>
      <p:bldP spid="727045" grpId="0" animBg="1"/>
      <p:bldP spid="7270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AutoShape 2"/>
          <p:cNvSpPr>
            <a:spLocks noChangeArrowheads="1"/>
          </p:cNvSpPr>
          <p:nvPr/>
        </p:nvSpPr>
        <p:spPr bwMode="auto">
          <a:xfrm>
            <a:off x="508000" y="1524000"/>
            <a:ext cx="11379200" cy="4953000"/>
          </a:xfrm>
          <a:prstGeom prst="plaque">
            <a:avLst>
              <a:gd name="adj" fmla="val 6005"/>
            </a:avLst>
          </a:prstGeom>
          <a:gradFill rotWithShape="1">
            <a:gsLst>
              <a:gs pos="0">
                <a:schemeClr val="tx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flatTx/>
          </a:bodyPr>
          <a:lstStyle>
            <a:lvl1pPr marL="85725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1600" b="0">
              <a:solidFill>
                <a:srgbClr val="000000"/>
              </a:solidFill>
              <a:latin typeface="Arial" charset="0"/>
              <a:cs typeface="B Nazanin" pitchFamily="2" charset="-78"/>
            </a:endParaRP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93888"/>
            <a:ext cx="10668000" cy="4278312"/>
          </a:xfrm>
        </p:spPr>
        <p:txBody>
          <a:bodyPr/>
          <a:lstStyle/>
          <a:p>
            <a:pPr marL="812800" indent="-812800" algn="just" rtl="1" eaLnBrk="1" hangingPunct="1">
              <a:lnSpc>
                <a:spcPct val="150000"/>
              </a:lnSpc>
              <a:buFont typeface="Wingdings" pitchFamily="2" charset="2"/>
              <a:buAutoNum type="romanUcPeriod"/>
              <a:defRPr/>
            </a:pPr>
            <a:r>
              <a:rPr lang="ar-SA" altLang="fa-I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اما در مورد کشورهاي کمتر توسعه يافته، </a:t>
            </a:r>
            <a:r>
              <a:rPr lang="ar-SA" altLang="fa-IR" sz="32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زمان قرباني اصلي بي برنامگي ها ي ماست.</a:t>
            </a:r>
            <a:endParaRPr lang="fa-IR" altLang="fa-IR" sz="3200" b="1" dirty="0" smtClean="0">
              <a:solidFill>
                <a:schemeClr val="bg1"/>
              </a:solidFill>
              <a:cs typeface="B Zar" panose="00000400000000000000" pitchFamily="2" charset="-78"/>
            </a:endParaRPr>
          </a:p>
          <a:p>
            <a:pPr marL="812800" indent="-812800" algn="just" rtl="1" eaLnBrk="1" hangingPunct="1">
              <a:lnSpc>
                <a:spcPct val="150000"/>
              </a:lnSpc>
              <a:buFont typeface="Wingdings" pitchFamily="2" charset="2"/>
              <a:buAutoNum type="romanUcPeriod"/>
              <a:defRPr/>
            </a:pPr>
            <a:r>
              <a:rPr lang="ar-SA" altLang="fa-I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چه بسا افرادي براي خود برنامه ريزي بسيار مدون و منعطفي نيز داشته باشند ،اما بي برنامگي هايي که در جامعه وجود دارد، آنها را از زمان و برنامه زماني عقب مي اندازد.</a:t>
            </a:r>
            <a:endParaRPr lang="fa-IR" altLang="fa-I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  <a:p>
            <a:pPr marL="812800" indent="-812800" algn="just" rtl="1" eaLnBrk="1" hangingPunct="1">
              <a:lnSpc>
                <a:spcPct val="150000"/>
              </a:lnSpc>
              <a:defRPr/>
            </a:pPr>
            <a:r>
              <a:rPr lang="fa-IR" altLang="fa-I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اگر میخواهید از وقت خود به شیوه ای اثربخش بهره ببرید باید نگرشها و عادات خود را بشناسید.شیوه استفاده از زمان به عادتهای ما برمی گردد</a:t>
            </a:r>
          </a:p>
          <a:p>
            <a:pPr marL="812800" indent="-812800" algn="just" rtl="1" eaLnBrk="1" hangingPunct="1">
              <a:lnSpc>
                <a:spcPct val="150000"/>
              </a:lnSpc>
              <a:defRPr/>
            </a:pPr>
            <a:r>
              <a:rPr lang="fa-IR" altLang="fa-I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.</a:t>
            </a:r>
            <a:r>
              <a:rPr lang="fa-IR" altLang="fa-IR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B Zar" panose="00000400000000000000" pitchFamily="2" charset="-78"/>
              </a:rPr>
              <a:t> </a:t>
            </a:r>
            <a:endParaRPr lang="en-US" altLang="fa-IR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B Zar" panose="00000400000000000000" pitchFamily="2" charset="-78"/>
            </a:endParaRPr>
          </a:p>
        </p:txBody>
      </p:sp>
      <p:sp>
        <p:nvSpPr>
          <p:cNvPr id="727044" name="AutoShape 4"/>
          <p:cNvSpPr>
            <a:spLocks noChangeArrowheads="1"/>
          </p:cNvSpPr>
          <p:nvPr/>
        </p:nvSpPr>
        <p:spPr bwMode="auto">
          <a:xfrm>
            <a:off x="304800" y="228600"/>
            <a:ext cx="11480800" cy="914400"/>
          </a:xfrm>
          <a:prstGeom prst="flowChartTerminator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spcBef>
                <a:spcPct val="50000"/>
              </a:spcBef>
              <a:defRPr/>
            </a:pPr>
            <a:r>
              <a:rPr lang="fa-IR" altLang="fa-I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B Zar" panose="00000400000000000000" pitchFamily="2" charset="-78"/>
              </a:rPr>
              <a:t>تفاوت های فرهنگی و نگرش به زمان</a:t>
            </a:r>
            <a:endParaRPr lang="en-US" altLang="fa-I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B Zar" panose="00000400000000000000" pitchFamily="2" charset="-78"/>
            </a:endParaRPr>
          </a:p>
        </p:txBody>
      </p:sp>
      <p:sp>
        <p:nvSpPr>
          <p:cNvPr id="727045" name="AutoShape 5"/>
          <p:cNvSpPr>
            <a:spLocks noChangeArrowheads="1"/>
          </p:cNvSpPr>
          <p:nvPr/>
        </p:nvSpPr>
        <p:spPr bwMode="auto">
          <a:xfrm>
            <a:off x="0" y="0"/>
            <a:ext cx="2032000" cy="1371600"/>
          </a:xfrm>
          <a:prstGeom prst="star8">
            <a:avLst>
              <a:gd name="adj" fmla="val 3825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eaLnBrk="0" hangingPunct="0">
              <a:spcBef>
                <a:spcPct val="20000"/>
              </a:spcBef>
              <a:buFont typeface="Tahoma" pitchFamily="34" charset="0"/>
              <a:buChar char="–"/>
              <a:defRPr sz="28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algn="r" eaLnBrk="0" hangingPunct="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algn="r" eaLnBrk="0" hangingPunct="0">
              <a:spcBef>
                <a:spcPct val="20000"/>
              </a:spcBef>
              <a:buFont typeface="Tahoma" pitchFamily="34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algn="r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fa-IR" altLang="fa-IR" sz="1600">
              <a:latin typeface="Arial" charset="0"/>
              <a:cs typeface="B Homa" pitchFamily="2" charset="-78"/>
            </a:endParaRPr>
          </a:p>
        </p:txBody>
      </p:sp>
      <p:sp>
        <p:nvSpPr>
          <p:cNvPr id="727046" name="WordArt 6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1800" y="476251"/>
            <a:ext cx="1246717" cy="504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r>
              <a:rPr lang="fa-IR" sz="2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>
                  <a:outerShdw dist="261817" dir="842175" sy="50000" kx="2115830" algn="bl" rotWithShape="0">
                    <a:srgbClr val="C0C0C0">
                      <a:alpha val="79999"/>
                    </a:srgbClr>
                  </a:outerShdw>
                </a:effectLst>
                <a:cs typeface="B Farnaz"/>
              </a:rPr>
              <a:t>مدیریت زمان</a:t>
            </a:r>
            <a:endParaRPr lang="en-US" sz="2000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CC99FF"/>
              </a:solidFill>
              <a:effectLst>
                <a:outerShdw dist="261817" dir="842175" sy="50000" kx="2115830" algn="bl" rotWithShape="0">
                  <a:srgbClr val="C0C0C0">
                    <a:alpha val="79999"/>
                  </a:srgbClr>
                </a:outerShdw>
              </a:effectLst>
              <a:cs typeface="B Farnaz"/>
            </a:endParaRPr>
          </a:p>
        </p:txBody>
      </p:sp>
    </p:spTree>
    <p:extLst>
      <p:ext uri="{BB962C8B-B14F-4D97-AF65-F5344CB8AC3E}">
        <p14:creationId xmlns:p14="http://schemas.microsoft.com/office/powerpoint/2010/main" val="1622240658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4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4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2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2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2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2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42" grpId="0" animBg="1"/>
      <p:bldP spid="727043" grpId="0" build="p"/>
      <p:bldP spid="727044" grpId="0" build="allAtOnce" animBg="1"/>
      <p:bldP spid="727045" grpId="0" animBg="1"/>
      <p:bldP spid="7270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17045</TotalTime>
  <Words>642</Words>
  <Application>Microsoft Office PowerPoint</Application>
  <PresentationFormat>Custom</PresentationFormat>
  <Paragraphs>65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 Design</dc:creator>
  <cp:lastModifiedBy>09018868042</cp:lastModifiedBy>
  <cp:revision>6058</cp:revision>
  <dcterms:created xsi:type="dcterms:W3CDTF">2020-10-27T13:35:18Z</dcterms:created>
  <dcterms:modified xsi:type="dcterms:W3CDTF">2022-05-26T07:14:52Z</dcterms:modified>
</cp:coreProperties>
</file>